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</p:sldMasterIdLst>
  <p:notesMasterIdLst>
    <p:notesMasterId r:id="rId64"/>
  </p:notesMasterIdLst>
  <p:sldIdLst>
    <p:sldId id="256" r:id="rId2"/>
    <p:sldId id="289" r:id="rId3"/>
    <p:sldId id="290" r:id="rId4"/>
    <p:sldId id="268" r:id="rId5"/>
    <p:sldId id="267" r:id="rId6"/>
    <p:sldId id="298" r:id="rId7"/>
    <p:sldId id="317" r:id="rId8"/>
    <p:sldId id="365" r:id="rId9"/>
    <p:sldId id="367" r:id="rId10"/>
    <p:sldId id="363" r:id="rId11"/>
    <p:sldId id="366" r:id="rId12"/>
    <p:sldId id="266" r:id="rId13"/>
    <p:sldId id="322" r:id="rId14"/>
    <p:sldId id="292" r:id="rId15"/>
    <p:sldId id="302" r:id="rId16"/>
    <p:sldId id="319" r:id="rId17"/>
    <p:sldId id="296" r:id="rId18"/>
    <p:sldId id="297" r:id="rId19"/>
    <p:sldId id="299" r:id="rId20"/>
    <p:sldId id="300" r:id="rId21"/>
    <p:sldId id="295" r:id="rId22"/>
    <p:sldId id="262" r:id="rId23"/>
    <p:sldId id="301" r:id="rId24"/>
    <p:sldId id="323" r:id="rId25"/>
    <p:sldId id="270" r:id="rId26"/>
    <p:sldId id="271" r:id="rId27"/>
    <p:sldId id="308" r:id="rId28"/>
    <p:sldId id="309" r:id="rId29"/>
    <p:sldId id="324" r:id="rId30"/>
    <p:sldId id="265" r:id="rId31"/>
    <p:sldId id="264" r:id="rId32"/>
    <p:sldId id="325" r:id="rId33"/>
    <p:sldId id="355" r:id="rId34"/>
    <p:sldId id="359" r:id="rId35"/>
    <p:sldId id="311" r:id="rId36"/>
    <p:sldId id="282" r:id="rId37"/>
    <p:sldId id="285" r:id="rId38"/>
    <p:sldId id="332" r:id="rId39"/>
    <p:sldId id="335" r:id="rId40"/>
    <p:sldId id="284" r:id="rId41"/>
    <p:sldId id="277" r:id="rId42"/>
    <p:sldId id="336" r:id="rId43"/>
    <p:sldId id="331" r:id="rId44"/>
    <p:sldId id="330" r:id="rId45"/>
    <p:sldId id="337" r:id="rId46"/>
    <p:sldId id="357" r:id="rId47"/>
    <p:sldId id="361" r:id="rId48"/>
    <p:sldId id="286" r:id="rId49"/>
    <p:sldId id="347" r:id="rId50"/>
    <p:sldId id="348" r:id="rId51"/>
    <p:sldId id="350" r:id="rId52"/>
    <p:sldId id="340" r:id="rId53"/>
    <p:sldId id="343" r:id="rId54"/>
    <p:sldId id="346" r:id="rId55"/>
    <p:sldId id="344" r:id="rId56"/>
    <p:sldId id="362" r:id="rId57"/>
    <p:sldId id="288" r:id="rId58"/>
    <p:sldId id="341" r:id="rId59"/>
    <p:sldId id="260" r:id="rId60"/>
    <p:sldId id="358" r:id="rId61"/>
    <p:sldId id="360" r:id="rId62"/>
    <p:sldId id="34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queline Kathleen Kueper" initials="JK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8"/>
    <p:restoredTop sz="76822"/>
  </p:normalViewPr>
  <p:slideViewPr>
    <p:cSldViewPr snapToGrid="0" snapToObjects="1">
      <p:cViewPr>
        <p:scale>
          <a:sx n="56" d="100"/>
          <a:sy n="56" d="100"/>
        </p:scale>
        <p:origin x="212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5CC2D-3522-8E46-96D0-9075CABC7EC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5EF55-B817-9A41-9749-CAFB6BEBD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7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61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</a:t>
            </a:r>
            <a:r>
              <a:rPr lang="en-US" dirty="0" smtClean="0"/>
              <a:t>there are regression</a:t>
            </a:r>
            <a:r>
              <a:rPr lang="en-US" baseline="0" dirty="0" smtClean="0"/>
              <a:t> models for other types of outcome variables, and other types of regression for these outcome variables.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7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>
                <a:sym typeface="Symbol" charset="2"/>
              </a:rPr>
              <a:t>This is what describes a</a:t>
            </a:r>
            <a:r>
              <a:rPr lang="en-CA" baseline="0" dirty="0" smtClean="0">
                <a:sym typeface="Symbol" charset="2"/>
              </a:rPr>
              <a:t> regression line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ym typeface="Symbol" charset="2"/>
              </a:rPr>
              <a:t>Y </a:t>
            </a:r>
            <a:r>
              <a:rPr lang="mr-IN" baseline="0" dirty="0" smtClean="0">
                <a:sym typeface="Symbol" charset="2"/>
              </a:rPr>
              <a:t>–</a:t>
            </a:r>
            <a:r>
              <a:rPr lang="en-CA" baseline="0" dirty="0" smtClean="0">
                <a:sym typeface="Symbol" charset="2"/>
              </a:rPr>
              <a:t> interest in R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ym typeface="Symbol" charset="2"/>
              </a:rPr>
              <a:t>X </a:t>
            </a:r>
            <a:r>
              <a:rPr lang="mr-IN" baseline="0" dirty="0" smtClean="0">
                <a:sym typeface="Symbol" charset="2"/>
              </a:rPr>
              <a:t>–</a:t>
            </a:r>
            <a:r>
              <a:rPr lang="en-CA" baseline="0" dirty="0" smtClean="0">
                <a:sym typeface="Symbol" charset="2"/>
              </a:rPr>
              <a:t> interest in statistics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 smtClean="0">
                <a:sym typeface="Symbol" charset="2"/>
              </a:rPr>
              <a:t>E </a:t>
            </a:r>
            <a:r>
              <a:rPr lang="mr-IN" baseline="0" dirty="0" smtClean="0">
                <a:sym typeface="Symbol" charset="2"/>
              </a:rPr>
              <a:t>–</a:t>
            </a:r>
            <a:r>
              <a:rPr lang="en-CA" baseline="0" dirty="0" smtClean="0">
                <a:sym typeface="Symbol" charset="2"/>
              </a:rPr>
              <a:t> error </a:t>
            </a:r>
            <a:r>
              <a:rPr lang="en-CA" baseline="0" dirty="0" err="1" smtClean="0">
                <a:sym typeface="Symbol" charset="2"/>
              </a:rPr>
              <a:t>bc</a:t>
            </a:r>
            <a:r>
              <a:rPr lang="en-CA" baseline="0" dirty="0" smtClean="0">
                <a:sym typeface="Symbol" charset="2"/>
              </a:rPr>
              <a:t> we don’t assume that X accounts for all of the variability in </a:t>
            </a:r>
            <a:r>
              <a:rPr lang="en-CA" baseline="0" dirty="0" smtClean="0">
                <a:sym typeface="Symbol" charset="2"/>
              </a:rPr>
              <a:t>R. Essentially represents w</a:t>
            </a:r>
            <a:r>
              <a:rPr lang="en-CA" dirty="0" smtClean="0">
                <a:sym typeface="Symbol" charset="2"/>
              </a:rPr>
              <a:t>hat </a:t>
            </a:r>
            <a:r>
              <a:rPr lang="en-CA" dirty="0" smtClean="0">
                <a:sym typeface="Symbol" charset="2"/>
              </a:rPr>
              <a:t>is missed by the model (non-linear relationship, missing variables that are responsible for variability in Y, measurement error)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05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5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can we see from this plot? </a:t>
            </a:r>
          </a:p>
          <a:p>
            <a:r>
              <a:rPr lang="en-US" dirty="0" smtClean="0"/>
              <a:t>It looks</a:t>
            </a:r>
            <a:r>
              <a:rPr lang="en-US" baseline="0" dirty="0" smtClean="0"/>
              <a:t> like as interest in statistics increases, interest in learning R also increases. This looks approximately linear relationship.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84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Previously outcome and</a:t>
            </a:r>
            <a:r>
              <a:rPr lang="en-US" baseline="0" dirty="0" smtClean="0"/>
              <a:t> explanatory variables were technically interchangeable. Think of correlation - assessing strength of linear relationship between two variables.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regression the outcome and explanatory variable matters.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6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84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square</a:t>
            </a:r>
            <a:r>
              <a:rPr lang="en-US" baseline="0" dirty="0" smtClean="0"/>
              <a:t> the residuals because they average out to zero. </a:t>
            </a:r>
          </a:p>
          <a:p>
            <a:r>
              <a:rPr lang="en-US" baseline="0" dirty="0" smtClean="0"/>
              <a:t>Minimizing the distance between our fitted regression line and the observed data points.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dirty="0" smtClean="0">
                <a:sym typeface="Symbol" charset="2"/>
              </a:rPr>
              <a:t>Intercept </a:t>
            </a:r>
            <a:r>
              <a:rPr lang="en-CA" baseline="-25000" dirty="0" smtClean="0"/>
              <a:t>0</a:t>
            </a:r>
            <a:r>
              <a:rPr lang="en-CA" dirty="0" smtClean="0"/>
              <a:t> </a:t>
            </a:r>
            <a:r>
              <a:rPr lang="en-CA" dirty="0" smtClean="0">
                <a:sym typeface="Symbol" charset="2"/>
              </a:rPr>
              <a:t>: expected value of Y when X = 0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dirty="0" smtClean="0">
                <a:sym typeface="Symbol" charset="2"/>
              </a:rPr>
              <a:t>Slope </a:t>
            </a:r>
            <a:r>
              <a:rPr lang="en-CA" baseline="-25000" dirty="0" smtClean="0"/>
              <a:t>1 </a:t>
            </a:r>
            <a:r>
              <a:rPr lang="en-CA" dirty="0" smtClean="0"/>
              <a:t>: </a:t>
            </a:r>
            <a:r>
              <a:rPr lang="en-CA" dirty="0" smtClean="0"/>
              <a:t>expected/average change </a:t>
            </a:r>
            <a:r>
              <a:rPr lang="en-CA" dirty="0" smtClean="0"/>
              <a:t>in Y associated with a one-unit increase in X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dirty="0" smtClean="0"/>
              <a:t>Our error term disappeared</a:t>
            </a:r>
            <a:r>
              <a:rPr lang="en-CA" baseline="0" dirty="0" smtClean="0"/>
              <a:t> </a:t>
            </a:r>
            <a:r>
              <a:rPr lang="mr-IN" baseline="0" dirty="0" smtClean="0"/>
              <a:t>–</a:t>
            </a:r>
            <a:r>
              <a:rPr lang="en-CA" baseline="0" dirty="0" smtClean="0"/>
              <a:t> is averages out in our fitted model. </a:t>
            </a:r>
            <a:endParaRPr lang="en-CA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82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more data, less bias,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will help make any given regression line close to the truth.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Can use SE to assess precision of estimates.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assumptions hold, these regression coefficients are unbiased estimators of the population parameters (on average they are close to the population regression line; do not systematically over or under estimate the true parameter)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85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the error</a:t>
            </a:r>
            <a:r>
              <a:rPr lang="en-US" baseline="0" dirty="0" smtClean="0"/>
              <a:t> term is independent of x is a big assumption </a:t>
            </a:r>
            <a:r>
              <a:rPr lang="mr-IN" baseline="0" dirty="0" smtClean="0"/>
              <a:t>–</a:t>
            </a:r>
            <a:r>
              <a:rPr lang="en-US" baseline="0" dirty="0" smtClean="0"/>
              <a:t> there are often many variables related to X that are also related to Y and would improve model fit.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often assume that explanatory variables are measured without error </a:t>
            </a:r>
            <a:r>
              <a:rPr lang="mr-IN" baseline="0" dirty="0" smtClean="0"/>
              <a:t>–</a:t>
            </a:r>
            <a:r>
              <a:rPr lang="en-US" baseline="0" dirty="0" smtClean="0"/>
              <a:t> this is often not the case! Think of reliability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3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to know when and why running regression.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9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71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590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54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5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05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50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are also limits on how many observations you need </a:t>
            </a:r>
            <a:r>
              <a:rPr lang="en-US" baseline="0" dirty="0" err="1" smtClean="0"/>
              <a:t>wrt</a:t>
            </a:r>
            <a:r>
              <a:rPr lang="en-US" baseline="0" dirty="0" smtClean="0"/>
              <a:t> number of variables, in order for the fitting process to be possible.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1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baseline="0" dirty="0" smtClean="0"/>
              <a:t> we mistakenly think reading stats blogs is a confounder. </a:t>
            </a:r>
            <a:endParaRPr lang="en-US" dirty="0" smtClean="0"/>
          </a:p>
          <a:p>
            <a:r>
              <a:rPr lang="en-US" dirty="0" smtClean="0"/>
              <a:t>Underestimate.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only matters in some cases. </a:t>
            </a:r>
            <a:r>
              <a:rPr lang="en-US" baseline="0" dirty="0" err="1" smtClean="0"/>
              <a:t>Eg</a:t>
            </a:r>
            <a:r>
              <a:rPr lang="en-US" baseline="0" dirty="0" smtClean="0"/>
              <a:t> prediction where we are interested in estimated outcome value, not value of beta coefficient, it would be fine to put both explanatory variables in the model at the same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82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this is a ’classical’ definition of confounding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90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92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smtClean="0"/>
              <a:t>can categorizing a continuous variabl</a:t>
            </a:r>
            <a:r>
              <a:rPr lang="en-US" baseline="0" dirty="0" smtClean="0"/>
              <a:t>e, but this decreases info.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dirty="0" smtClean="0"/>
              <a:t>Outcome variable follows a binomial distribution </a:t>
            </a:r>
          </a:p>
          <a:p>
            <a:pPr lvl="1"/>
            <a:r>
              <a:rPr lang="en-US" dirty="0" smtClean="0"/>
              <a:t>Probability of observing x ‘events’ out of n independent trials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25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Bold indicates all x values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07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95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Fisher scoring is</a:t>
            </a:r>
            <a:r>
              <a:rPr lang="en-US" baseline="0" dirty="0" smtClean="0"/>
              <a:t> the default MLE in 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59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82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could also use our regression equation to obtain ORs and probabilities.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5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Logistic regression </a:t>
            </a:r>
            <a:r>
              <a:rPr lang="mr-IN" dirty="0" smtClean="0"/>
              <a:t>–</a:t>
            </a:r>
            <a:r>
              <a:rPr lang="en-US" dirty="0" smtClean="0"/>
              <a:t> we would analyze</a:t>
            </a:r>
            <a:r>
              <a:rPr lang="en-US" baseline="0" dirty="0" smtClean="0"/>
              <a:t> number of events as dichotomous outcome. Likely exclude loss to follow-up.</a:t>
            </a:r>
          </a:p>
          <a:p>
            <a:r>
              <a:rPr lang="en-US" baseline="0" dirty="0" smtClean="0"/>
              <a:t>Survival analysis allows us to also take into account the follow-up time of each individual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Time of origin/time 0 = time when </a:t>
            </a:r>
            <a:r>
              <a:rPr lang="en-US" baseline="0" dirty="0" err="1" smtClean="0"/>
              <a:t>ppl</a:t>
            </a:r>
            <a:r>
              <a:rPr lang="en-US" baseline="0" dirty="0" smtClean="0"/>
              <a:t> considered at risk of outcome. Often study baseline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03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18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30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34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477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06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standardize </a:t>
            </a:r>
            <a:r>
              <a:rPr lang="en-US" dirty="0" err="1" smtClean="0"/>
              <a:t>wrt</a:t>
            </a:r>
            <a:r>
              <a:rPr lang="en-US" dirty="0" smtClean="0"/>
              <a:t> X, Y, or X and Y </a:t>
            </a:r>
          </a:p>
          <a:p>
            <a:r>
              <a:rPr lang="en-US" dirty="0" err="1" smtClean="0"/>
              <a:t>StdX</a:t>
            </a:r>
            <a:r>
              <a:rPr lang="en-US" dirty="0" smtClean="0"/>
              <a:t>(beta1) </a:t>
            </a:r>
            <a:r>
              <a:rPr lang="mr-IN" dirty="0" smtClean="0"/>
              <a:t>–</a:t>
            </a:r>
            <a:r>
              <a:rPr lang="en-US" dirty="0" smtClean="0"/>
              <a:t> change in y when x changes one standard deviation</a:t>
            </a:r>
          </a:p>
          <a:p>
            <a:r>
              <a:rPr lang="en-US" dirty="0" err="1" smtClean="0"/>
              <a:t>StdY</a:t>
            </a:r>
            <a:r>
              <a:rPr lang="en-US" dirty="0" smtClean="0"/>
              <a:t>(beta1) </a:t>
            </a:r>
            <a:r>
              <a:rPr lang="mr-IN" dirty="0" smtClean="0"/>
              <a:t>–</a:t>
            </a:r>
            <a:r>
              <a:rPr lang="en-US" dirty="0" smtClean="0"/>
              <a:t> change in y standard deviation units</a:t>
            </a:r>
          </a:p>
          <a:p>
            <a:r>
              <a:rPr lang="en-US" dirty="0" err="1" smtClean="0"/>
              <a:t>StdYX</a:t>
            </a:r>
            <a:r>
              <a:rPr lang="en-US" dirty="0" smtClean="0"/>
              <a:t>(beta1) </a:t>
            </a:r>
            <a:r>
              <a:rPr lang="mr-IN" dirty="0" smtClean="0"/>
              <a:t>–</a:t>
            </a:r>
            <a:r>
              <a:rPr lang="en-US" dirty="0" smtClean="0"/>
              <a:t> change in y standard deviation units when X changes one standard deviation </a:t>
            </a:r>
          </a:p>
          <a:p>
            <a:r>
              <a:rPr lang="en-US" dirty="0" smtClean="0"/>
              <a:t>If dichotomous covariate, would only make sense to standardize </a:t>
            </a:r>
            <a:r>
              <a:rPr lang="en-US" dirty="0" err="1" smtClean="0"/>
              <a:t>wrt</a:t>
            </a:r>
            <a:r>
              <a:rPr lang="en-US" dirty="0" smtClean="0"/>
              <a:t> Y so that </a:t>
            </a:r>
            <a:r>
              <a:rPr lang="en-US" dirty="0" err="1" smtClean="0"/>
              <a:t>stdY</a:t>
            </a:r>
            <a:r>
              <a:rPr lang="en-US" dirty="0" smtClean="0"/>
              <a:t>(beta1) </a:t>
            </a:r>
            <a:r>
              <a:rPr lang="mr-IN" dirty="0" smtClean="0"/>
              <a:t>–</a:t>
            </a:r>
            <a:r>
              <a:rPr lang="en-US" dirty="0" smtClean="0"/>
              <a:t> the change in y standard deviation units for a change in the covariate from 0 to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659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Additive vs.</a:t>
            </a:r>
            <a:r>
              <a:rPr lang="en-US" baseline="0" dirty="0" smtClean="0"/>
              <a:t> multiplicative scale. </a:t>
            </a:r>
          </a:p>
          <a:p>
            <a:r>
              <a:rPr lang="en-US" baseline="0" dirty="0" smtClean="0"/>
              <a:t>Synergistic vs antagonistic vs qualitative.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6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13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55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7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B5EF55-B817-9A41-9749-CAFB6BEBD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9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2201394-CC99-4D40-B161-A83C3002D11F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40C0902-5F85-E648-A518-9BBDF866D36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64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kueper@uwo.ca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R-Ladies</a:t>
            </a:r>
            <a:r>
              <a:rPr lang="mr-IN" dirty="0" smtClean="0"/>
              <a:t>…</a:t>
            </a:r>
            <a:r>
              <a:rPr lang="en-CA" dirty="0" smtClean="0"/>
              <a:t>.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Linear, Logistic, and Cox Regression: When &amp; How to Run in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480" y="4531937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 smtClean="0"/>
              <a:t>Jacqueline Kueper, MSc</a:t>
            </a:r>
          </a:p>
          <a:p>
            <a:pPr algn="r"/>
            <a:r>
              <a:rPr lang="en-US" dirty="0" smtClean="0"/>
              <a:t>PhD student in Epidemiology (&amp; Biostatistics)</a:t>
            </a:r>
          </a:p>
          <a:p>
            <a:pPr algn="r"/>
            <a:r>
              <a:rPr lang="en-US" dirty="0" smtClean="0"/>
              <a:t>Contact: </a:t>
            </a:r>
            <a:r>
              <a:rPr lang="en-US" dirty="0" smtClean="0">
                <a:hlinkClick r:id="rId3"/>
              </a:rPr>
              <a:t>jkueper@uwo.ca</a:t>
            </a:r>
            <a:endParaRPr lang="en-US" dirty="0" smtClean="0"/>
          </a:p>
          <a:p>
            <a:pPr algn="r"/>
            <a:r>
              <a:rPr lang="en-US" dirty="0" smtClean="0"/>
              <a:t>December 5, 2017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49091" y="6482392"/>
            <a:ext cx="7567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Disclaimer</a:t>
            </a:r>
            <a:r>
              <a:rPr lang="en-US" dirty="0"/>
              <a:t>: this </a:t>
            </a:r>
            <a:r>
              <a:rPr lang="en-US" dirty="0" smtClean="0"/>
              <a:t>talk will be given </a:t>
            </a:r>
            <a:r>
              <a:rPr lang="en-US" dirty="0"/>
              <a:t>from the perspective of an epidemiologist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5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Example: For adults living in London, is interest in statistics related to interest in learning 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regression to estimate:</a:t>
            </a:r>
          </a:p>
          <a:p>
            <a:pPr lvl="1"/>
            <a:r>
              <a:rPr lang="en-US" dirty="0" smtClean="0"/>
              <a:t>Whether interest and R are associated (statistical significance) </a:t>
            </a:r>
          </a:p>
          <a:p>
            <a:pPr lvl="1"/>
            <a:r>
              <a:rPr lang="en-US" dirty="0" smtClean="0"/>
              <a:t>Strength of the relationship </a:t>
            </a:r>
          </a:p>
          <a:p>
            <a:pPr lvl="1"/>
            <a:r>
              <a:rPr lang="en-US" dirty="0" smtClean="0"/>
              <a:t>Whether an association remains if we adjust for other variable(s) (e.g. interest in research)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64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Example: For adults living in London, is interest in statistics related to interest in learning 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regression to estimate:</a:t>
            </a:r>
          </a:p>
          <a:p>
            <a:pPr lvl="1"/>
            <a:r>
              <a:rPr lang="en-US" dirty="0" smtClean="0"/>
              <a:t>Whether interest and R are associated (statistical significance) </a:t>
            </a:r>
          </a:p>
          <a:p>
            <a:pPr lvl="1"/>
            <a:r>
              <a:rPr lang="en-US" dirty="0" smtClean="0"/>
              <a:t>Strength of the relationship </a:t>
            </a:r>
          </a:p>
          <a:p>
            <a:pPr lvl="1"/>
            <a:r>
              <a:rPr lang="en-US" dirty="0" smtClean="0"/>
              <a:t>Whether an association remains if we adjust for other variable(s) (e.g. interest in research)</a:t>
            </a:r>
          </a:p>
          <a:p>
            <a:pPr lvl="1"/>
            <a:r>
              <a:rPr lang="en-US" dirty="0" smtClean="0"/>
              <a:t>The expected level of interest in learning R for a given level of interest in statistics. </a:t>
            </a:r>
          </a:p>
          <a:p>
            <a:pPr lvl="1"/>
            <a:r>
              <a:rPr lang="en-US" dirty="0" smtClean="0"/>
              <a:t>And much more!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75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type of regression model to use?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Depends on the type of outcome variable 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ll of these models can accommodate different types of explanatory variables (e.g. continuous, binary, categorical)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Can be 1 or more explanatory variable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These models are our interest for tonight, but many more options exist! 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90054"/>
              </p:ext>
            </p:extLst>
          </p:nvPr>
        </p:nvGraphicFramePr>
        <p:xfrm>
          <a:off x="2037147" y="2261577"/>
          <a:ext cx="817866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9333"/>
                <a:gridCol w="4089333"/>
              </a:tblGrid>
              <a:tr h="4420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Outcome Variable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Model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/>
                </a:tc>
              </a:tr>
              <a:tr h="4420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Continuous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Linear</a:t>
                      </a:r>
                      <a:endParaRPr lang="en-US" sz="2400" dirty="0"/>
                    </a:p>
                  </a:txBody>
                  <a:tcPr/>
                </a:tc>
              </a:tr>
              <a:tr h="4420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Binary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Logistic</a:t>
                      </a:r>
                      <a:endParaRPr lang="en-US" sz="2400" dirty="0"/>
                    </a:p>
                  </a:txBody>
                  <a:tcPr/>
                </a:tc>
              </a:tr>
              <a:tr h="44205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Time-to-event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Cox Proportional</a:t>
                      </a:r>
                      <a:r>
                        <a:rPr lang="en-US" sz="2400" baseline="0" dirty="0" smtClean="0"/>
                        <a:t> Hazards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00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 outcome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0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4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Variables: 1 continuous outcome, 1 explanatory</a:t>
            </a:r>
          </a:p>
        </p:txBody>
      </p:sp>
    </p:spTree>
    <p:extLst>
      <p:ext uri="{BB962C8B-B14F-4D97-AF65-F5344CB8AC3E}">
        <p14:creationId xmlns:p14="http://schemas.microsoft.com/office/powerpoint/2010/main" val="166765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dirty="0" smtClean="0">
                <a:sym typeface="Symbol" charset="2"/>
              </a:rPr>
              <a:t>There is some unknown ‘true’ relationship between X and Y that we assume can be approximated using a linear function: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CA" sz="4400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sz="4400" dirty="0" smtClean="0"/>
              <a:t>Y </a:t>
            </a:r>
            <a:r>
              <a:rPr lang="en-CA" sz="4400" dirty="0"/>
              <a:t>= </a:t>
            </a:r>
            <a:r>
              <a:rPr lang="en-CA" sz="4400" dirty="0">
                <a:sym typeface="Symbol" charset="2"/>
              </a:rPr>
              <a:t></a:t>
            </a:r>
            <a:r>
              <a:rPr lang="en-CA" sz="4400" baseline="-25000" dirty="0"/>
              <a:t>0</a:t>
            </a:r>
            <a:r>
              <a:rPr lang="en-CA" sz="4400" dirty="0"/>
              <a:t> + </a:t>
            </a:r>
            <a:r>
              <a:rPr lang="en-CA" sz="4400" dirty="0" smtClean="0">
                <a:sym typeface="Symbol" charset="2"/>
              </a:rPr>
              <a:t></a:t>
            </a:r>
            <a:r>
              <a:rPr lang="en-CA" sz="4400" baseline="-25000" dirty="0" smtClean="0"/>
              <a:t>1</a:t>
            </a:r>
            <a:r>
              <a:rPr lang="en-CA" sz="4400" dirty="0" smtClean="0"/>
              <a:t>*X</a:t>
            </a:r>
            <a:r>
              <a:rPr lang="en-CA" sz="4400" baseline="-25000" dirty="0" smtClean="0"/>
              <a:t>1</a:t>
            </a:r>
            <a:r>
              <a:rPr lang="en-CA" sz="4400" dirty="0" smtClean="0"/>
              <a:t> </a:t>
            </a:r>
            <a:r>
              <a:rPr lang="en-CA" sz="4400" dirty="0"/>
              <a:t>+ </a:t>
            </a:r>
            <a:r>
              <a:rPr lang="en-CA" sz="4400" i="1" dirty="0" smtClean="0"/>
              <a:t>e</a:t>
            </a:r>
            <a:endParaRPr lang="en-US" i="1" dirty="0"/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4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dirty="0" smtClean="0">
                <a:sym typeface="Symbol" charset="2"/>
              </a:rPr>
              <a:t></a:t>
            </a:r>
            <a:r>
              <a:rPr lang="en-CA" baseline="-25000" dirty="0" err="1" smtClean="0">
                <a:sym typeface="Symbol" charset="2"/>
              </a:rPr>
              <a:t>i</a:t>
            </a:r>
            <a:r>
              <a:rPr lang="en-CA" dirty="0" smtClean="0">
                <a:sym typeface="Symbol" charset="2"/>
              </a:rPr>
              <a:t> : model “coefficient” or “parameter”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i="1" dirty="0" smtClean="0">
                <a:sym typeface="Symbol" charset="2"/>
              </a:rPr>
              <a:t>e</a:t>
            </a:r>
            <a:r>
              <a:rPr lang="en-CA" dirty="0" smtClean="0">
                <a:sym typeface="Symbol" charset="2"/>
              </a:rPr>
              <a:t> : ”error” term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dirty="0">
              <a:sym typeface="Symbol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dirty="0" smtClean="0">
              <a:sym typeface="Symbol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dirty="0" smtClean="0">
              <a:sym typeface="Symbol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dirty="0" smtClean="0">
              <a:sym typeface="Symbol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dirty="0" smtClean="0">
              <a:sym typeface="Symbol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dirty="0" smtClean="0">
              <a:sym typeface="Symbol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dirty="0">
              <a:sym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8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Is interest in statistics related to interest in learning R among adults living in London?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Pretend that we obtained a random sample of our population of interest </a:t>
            </a:r>
          </a:p>
        </p:txBody>
      </p:sp>
      <p:sp>
        <p:nvSpPr>
          <p:cNvPr id="4" name="Oval 3"/>
          <p:cNvSpPr/>
          <p:nvPr/>
        </p:nvSpPr>
        <p:spPr>
          <a:xfrm>
            <a:off x="1118367" y="1825624"/>
            <a:ext cx="3086100" cy="2767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</a:t>
            </a:r>
          </a:p>
          <a:p>
            <a:pPr algn="ctr"/>
            <a:r>
              <a:rPr lang="en-US" dirty="0" smtClean="0"/>
              <a:t>(Adults in London)</a:t>
            </a:r>
          </a:p>
          <a:p>
            <a:pPr algn="ctr"/>
            <a:r>
              <a:rPr lang="en-US" dirty="0" smtClean="0"/>
              <a:t>Y = f(x) + 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183673" y="3209130"/>
            <a:ext cx="18669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 (data we can analyze)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947385">
            <a:off x="4505573" y="3430586"/>
            <a:ext cx="2362200" cy="49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interest in statistics related to interest in learning 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126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We plot our data: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34863" y="5057506"/>
            <a:ext cx="2237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this is not actually data on stats/R. It’s about cats</a:t>
            </a:r>
            <a:r>
              <a:rPr lang="mr-IN" dirty="0"/>
              <a:t>…</a:t>
            </a:r>
            <a:r>
              <a:rPr lang="en-CA" dirty="0" smtClean="0"/>
              <a:t>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463" y="2616051"/>
            <a:ext cx="6272463" cy="3252734"/>
          </a:xfrm>
          <a:prstGeom prst="rect">
            <a:avLst/>
          </a:prstGeom>
        </p:spPr>
      </p:pic>
      <p:sp>
        <p:nvSpPr>
          <p:cNvPr id="12" name="Right Arrow Callout 11"/>
          <p:cNvSpPr/>
          <p:nvPr/>
        </p:nvSpPr>
        <p:spPr>
          <a:xfrm>
            <a:off x="892291" y="3310573"/>
            <a:ext cx="1742536" cy="163901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Outcome</a:t>
            </a:r>
          </a:p>
          <a:p>
            <a:pPr algn="ctr"/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13" name="Up Arrow Callout 12"/>
          <p:cNvSpPr/>
          <p:nvPr/>
        </p:nvSpPr>
        <p:spPr>
          <a:xfrm>
            <a:off x="4572000" y="5868785"/>
            <a:ext cx="2954547" cy="93432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Explanatory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interest in statistics related to interest in learning R?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dirty="0" smtClean="0">
                <a:sym typeface="Symbol" charset="2"/>
              </a:rPr>
              <a:t>We can estimate the population model parameters by fitting a regression model with data that represents our population of interest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596" y="2678451"/>
            <a:ext cx="6216550" cy="32237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03079" y="6311900"/>
            <a:ext cx="4088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talk about the grey shaded region around the regression line later. </a:t>
            </a:r>
            <a:endParaRPr lang="en-US" dirty="0"/>
          </a:p>
        </p:txBody>
      </p:sp>
      <p:sp>
        <p:nvSpPr>
          <p:cNvPr id="10" name="Right Arrow Callout 9"/>
          <p:cNvSpPr/>
          <p:nvPr/>
        </p:nvSpPr>
        <p:spPr>
          <a:xfrm>
            <a:off x="663489" y="3181784"/>
            <a:ext cx="1742536" cy="1639019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Outcome</a:t>
            </a:r>
          </a:p>
          <a:p>
            <a:pPr algn="ctr"/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11" name="Up Arrow Callout 10"/>
          <p:cNvSpPr/>
          <p:nvPr/>
        </p:nvSpPr>
        <p:spPr>
          <a:xfrm>
            <a:off x="4572000" y="5868785"/>
            <a:ext cx="2954547" cy="93432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Explanatory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that line? Why not these ones?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1261"/>
            <a:ext cx="1051560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There are many possible lines that we could draw to try and describe this relationship. The options are overwhelming! How to choose?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877" y="1999627"/>
            <a:ext cx="6272463" cy="325273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461817" y="2287822"/>
            <a:ext cx="3095969" cy="248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52622" y="2546614"/>
            <a:ext cx="2722928" cy="22238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758475" y="2425844"/>
            <a:ext cx="2799311" cy="232010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52622" y="2263355"/>
            <a:ext cx="2722928" cy="2482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4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mr-IN" dirty="0" smtClean="0"/>
              <a:t>…</a:t>
            </a:r>
            <a:r>
              <a:rPr lang="en-CA" dirty="0" smtClean="0"/>
              <a:t>.</a:t>
            </a:r>
            <a:r>
              <a:rPr lang="en-US" dirty="0"/>
              <a:t>a</a:t>
            </a:r>
            <a:r>
              <a:rPr lang="en-US" dirty="0" smtClean="0"/>
              <a:t> little about </a:t>
            </a:r>
            <a:r>
              <a:rPr lang="en-CA" dirty="0" smtClean="0"/>
              <a:t>you!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experience? </a:t>
            </a:r>
          </a:p>
          <a:p>
            <a:endParaRPr lang="en-US" dirty="0" smtClean="0"/>
          </a:p>
          <a:p>
            <a:r>
              <a:rPr lang="en-US" dirty="0" smtClean="0"/>
              <a:t>Regression knowledge?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404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Least Squares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Residuals: </a:t>
                </a:r>
                <a:r>
                  <a:rPr lang="en-CA" dirty="0"/>
                  <a:t> </a:t>
                </a:r>
                <a:r>
                  <a:rPr lang="en-CA" dirty="0" smtClean="0"/>
                  <a:t>difference between observed x and the value of x estimated by our regression model 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 </m:t>
                        </m:r>
                        <m:r>
                          <a:rPr lang="en-CA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latin typeface="Cambria Math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CA" baseline="-25000" dirty="0" err="1"/>
                  <a:t>i</a:t>
                </a:r>
                <a:r>
                  <a:rPr lang="en-CA" baseline="-25000" dirty="0"/>
                  <a:t> </a:t>
                </a:r>
                <a:endParaRPr lang="en-CA" baseline="-25000" dirty="0" smtClean="0"/>
              </a:p>
              <a:p>
                <a:endParaRPr lang="en-CA" baseline="-25000" dirty="0"/>
              </a:p>
              <a:p>
                <a:endParaRPr lang="en-CA" baseline="-25000" dirty="0" smtClean="0"/>
              </a:p>
              <a:p>
                <a:endParaRPr lang="en-CA" baseline="-25000" dirty="0"/>
              </a:p>
              <a:p>
                <a:endParaRPr lang="en-CA" baseline="-25000" dirty="0" smtClean="0"/>
              </a:p>
              <a:p>
                <a:endParaRPr lang="en-CA" baseline="-25000" dirty="0"/>
              </a:p>
              <a:p>
                <a:endParaRPr lang="en-CA" baseline="-25000" dirty="0" smtClean="0"/>
              </a:p>
              <a:p>
                <a:endParaRPr lang="en-CA" baseline="-25000" dirty="0"/>
              </a:p>
              <a:p>
                <a:endParaRPr lang="en-CA" baseline="-25000" dirty="0" smtClean="0"/>
              </a:p>
              <a:p>
                <a:endParaRPr lang="en-CA" baseline="-25000" dirty="0" smtClean="0"/>
              </a:p>
              <a:p>
                <a:r>
                  <a:rPr lang="en-US" dirty="0" smtClean="0"/>
                  <a:t>Linear regression line is fitted to minimize the sum of squared residuals. </a:t>
                </a:r>
              </a:p>
              <a:p>
                <a:r>
                  <a:rPr lang="en-US" dirty="0" smtClean="0"/>
                  <a:t>Note: sensitive to outliers</a:t>
                </a:r>
              </a:p>
              <a:p>
                <a:endParaRPr lang="en-US" dirty="0"/>
              </a:p>
              <a:p>
                <a:endParaRPr lang="en-US" i="1" dirty="0" smtClean="0"/>
              </a:p>
              <a:p>
                <a:endParaRPr lang="en-US" i="1" dirty="0"/>
              </a:p>
              <a:p>
                <a:endParaRPr lang="en-US" i="1" dirty="0" smtClean="0"/>
              </a:p>
              <a:p>
                <a:endParaRPr lang="en-US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03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35" y="2736373"/>
            <a:ext cx="3853873" cy="2453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7575" y="6538268"/>
            <a:ext cx="53944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Picture from: http</a:t>
            </a:r>
            <a:r>
              <a:rPr lang="en-US" sz="900" dirty="0"/>
              <a:t>://</a:t>
            </a:r>
            <a:r>
              <a:rPr lang="en-US" sz="900" dirty="0" err="1"/>
              <a:t>statstudent.tumblr.com</a:t>
            </a:r>
            <a:r>
              <a:rPr lang="en-US" sz="900" dirty="0"/>
              <a:t>/post/108699142671/simple-linear-regression-methods-ii-week-of</a:t>
            </a:r>
          </a:p>
        </p:txBody>
      </p:sp>
    </p:spTree>
    <p:extLst>
      <p:ext uri="{BB962C8B-B14F-4D97-AF65-F5344CB8AC3E}">
        <p14:creationId xmlns:p14="http://schemas.microsoft.com/office/powerpoint/2010/main" val="206953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The fitted regression line can be described as: </a:t>
                </a:r>
                <a:endParaRPr lang="en-US" dirty="0"/>
              </a:p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sz="400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CA" sz="4000" i="1">
                        <a:latin typeface="Cambria Math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4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sz="4000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sz="4000" baseline="-25000" dirty="0"/>
                  <a:t>0 </a:t>
                </a:r>
                <a:r>
                  <a:rPr lang="en-CA" sz="4000" dirty="0"/>
                  <a:t>+</a:t>
                </a:r>
                <a:r>
                  <a:rPr lang="en-CA" sz="4000" baseline="-25000" dirty="0"/>
                  <a:t> </a:t>
                </a:r>
                <a:r>
                  <a:rPr lang="en-CA" sz="4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sz="4000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sz="4000" baseline="-25000" dirty="0" err="1"/>
                  <a:t>i</a:t>
                </a:r>
                <a:r>
                  <a:rPr lang="en-CA" sz="4000" baseline="-25000" dirty="0"/>
                  <a:t> </a:t>
                </a:r>
                <a:r>
                  <a:rPr lang="en-CA" sz="4000" dirty="0"/>
                  <a:t>*x</a:t>
                </a:r>
                <a:r>
                  <a:rPr lang="en-CA" sz="4000" baseline="-25000" dirty="0"/>
                  <a:t>1</a:t>
                </a:r>
                <a:r>
                  <a:rPr lang="en-US" sz="4000" dirty="0">
                    <a:effectLst/>
                  </a:rPr>
                  <a:t> </a:t>
                </a:r>
                <a:endParaRPr lang="en-US" sz="4000" dirty="0" smtClean="0">
                  <a:effectLst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 smtClean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 smtClean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The “hat” indicates estimated value of the unknown population parameter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We will practice interpreting the regression coefficients more later!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06" t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Up Arrow Callout 3"/>
          <p:cNvSpPr/>
          <p:nvPr/>
        </p:nvSpPr>
        <p:spPr>
          <a:xfrm rot="2056147">
            <a:off x="3268856" y="2752216"/>
            <a:ext cx="1429718" cy="178756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5" name="Up Arrow Callout 4"/>
          <p:cNvSpPr/>
          <p:nvPr/>
        </p:nvSpPr>
        <p:spPr>
          <a:xfrm>
            <a:off x="5077749" y="2895230"/>
            <a:ext cx="1406178" cy="188217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Intercept</a:t>
            </a:r>
            <a:endParaRPr lang="en-US" dirty="0"/>
          </a:p>
        </p:txBody>
      </p:sp>
      <p:sp>
        <p:nvSpPr>
          <p:cNvPr id="6" name="Up Arrow Callout 5"/>
          <p:cNvSpPr/>
          <p:nvPr/>
        </p:nvSpPr>
        <p:spPr>
          <a:xfrm rot="19901750">
            <a:off x="6841814" y="2882492"/>
            <a:ext cx="1300064" cy="183739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Slope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978" y="355553"/>
            <a:ext cx="3616874" cy="18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3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close is our estimate to the population?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Standard error (SE) - you can think of the SE as telling us the average amount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  <m:r>
                      <m:rPr>
                        <m:sty m:val="p"/>
                      </m:rPr>
                      <a:rPr lang="en-CA" baseline="-25000">
                        <a:latin typeface="Cambria Math" charset="0"/>
                        <a:sym typeface="Symbol" charset="2"/>
                      </a:rPr>
                      <m:t>i</m:t>
                    </m:r>
                  </m:oMath>
                </a14:m>
                <a:r>
                  <a:rPr lang="en-US" dirty="0"/>
                  <a:t> estimates differ from the corresponding population </a:t>
                </a:r>
                <a:r>
                  <a:rPr lang="en-US" dirty="0" smtClean="0"/>
                  <a:t>values </a:t>
                </a:r>
                <a:endParaRPr lang="en-CA" baseline="-25000" dirty="0">
                  <a:sym typeface="Symbol" charset="2"/>
                </a:endParaRPr>
              </a:p>
              <a:p>
                <a:pPr lvl="1"/>
                <a:r>
                  <a:rPr lang="en-CA" dirty="0">
                    <a:sym typeface="Symbol" charset="2"/>
                  </a:rPr>
                  <a:t>We use SE to compute confidence intervals &amp; perform hypothesis tests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06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5419232" y="3415846"/>
            <a:ext cx="2135425" cy="1932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</a:t>
            </a:r>
          </a:p>
          <a:p>
            <a:pPr algn="ctr"/>
            <a:r>
              <a:rPr lang="en-US" dirty="0" smtClean="0"/>
              <a:t>Y = f(x) + 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0245025" y="4382128"/>
            <a:ext cx="1437431" cy="1203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ata that we analyze 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 rot="671990">
            <a:off x="7796540" y="4230138"/>
            <a:ext cx="2362200" cy="49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710255" y="4715760"/>
            <a:ext cx="2371585" cy="40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85441" y="5040224"/>
                <a:ext cx="1828800" cy="937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i="1" dirty="0" smtClean="0">
                    <a:latin typeface="Cambria Math" charset="0"/>
                  </a:rPr>
                  <a:t>Estimate:</a:t>
                </a:r>
              </a:p>
              <a:p>
                <a:pPr lvl="0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CA" i="1">
                        <a:latin typeface="Cambria Math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/>
                  <a:t>0 </a:t>
                </a:r>
                <a:r>
                  <a:rPr lang="en-CA" dirty="0"/>
                  <a:t>+</a:t>
                </a:r>
                <a:r>
                  <a:rPr lang="en-CA" baseline="-25000" dirty="0"/>
                  <a:t> 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 err="1"/>
                  <a:t>i</a:t>
                </a:r>
                <a:r>
                  <a:rPr lang="en-CA" baseline="-25000" dirty="0"/>
                  <a:t> </a:t>
                </a:r>
                <a:r>
                  <a:rPr lang="en-CA" dirty="0"/>
                  <a:t>*x</a:t>
                </a:r>
                <a:r>
                  <a:rPr lang="en-CA" baseline="-25000" dirty="0"/>
                  <a:t>1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441" y="5040224"/>
                <a:ext cx="1828800" cy="937244"/>
              </a:xfrm>
              <a:prstGeom prst="rect">
                <a:avLst/>
              </a:prstGeom>
              <a:blipFill rotWithShape="0">
                <a:blip r:embed="rId4"/>
                <a:stretch>
                  <a:fillRect l="-3000" t="-714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726027" y="3973518"/>
            <a:ext cx="140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11" name="Left Brace 10"/>
          <p:cNvSpPr/>
          <p:nvPr/>
        </p:nvSpPr>
        <p:spPr>
          <a:xfrm>
            <a:off x="3937450" y="3415846"/>
            <a:ext cx="1379273" cy="25206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4872" y="3660492"/>
            <a:ext cx="3582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usually only have one sample. </a:t>
            </a:r>
          </a:p>
          <a:p>
            <a:endParaRPr lang="en-US" dirty="0"/>
          </a:p>
          <a:p>
            <a:r>
              <a:rPr lang="en-US" dirty="0" smtClean="0"/>
              <a:t>But if we repeated this process, our estimate would be a bit different each time. (Unbiased estimators)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09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OLS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Linearity</a:t>
            </a:r>
          </a:p>
          <a:p>
            <a:pPr lvl="1"/>
            <a:r>
              <a:rPr lang="en-US" sz="2200" dirty="0" smtClean="0"/>
              <a:t> linear relationship between outcome and explanatory variables </a:t>
            </a:r>
            <a:endParaRPr lang="en-US" sz="2600" dirty="0" smtClean="0"/>
          </a:p>
          <a:p>
            <a:r>
              <a:rPr lang="en-US" sz="2600" dirty="0" smtClean="0"/>
              <a:t>Residuals are independent </a:t>
            </a:r>
          </a:p>
          <a:p>
            <a:pPr lvl="1"/>
            <a:r>
              <a:rPr lang="en-US" sz="2200" dirty="0" smtClean="0"/>
              <a:t>Each observations does not influence any other observation</a:t>
            </a:r>
          </a:p>
          <a:p>
            <a:pPr lvl="1"/>
            <a:r>
              <a:rPr lang="en-US" sz="2200" dirty="0" smtClean="0"/>
              <a:t>Argue by context</a:t>
            </a:r>
            <a:endParaRPr lang="en-US" sz="2600" dirty="0" smtClean="0"/>
          </a:p>
          <a:p>
            <a:r>
              <a:rPr lang="en-US" sz="2600" dirty="0" smtClean="0"/>
              <a:t> Homoscedasticity </a:t>
            </a:r>
            <a:endParaRPr lang="en-CA" sz="2600" dirty="0"/>
          </a:p>
          <a:p>
            <a:pPr lvl="1"/>
            <a:r>
              <a:rPr lang="en-CA" sz="2200" dirty="0"/>
              <a:t>V</a:t>
            </a:r>
            <a:r>
              <a:rPr lang="en-CA" sz="2200" dirty="0" smtClean="0"/>
              <a:t>ariance of the residuals is constant (given explanatory variables) </a:t>
            </a:r>
            <a:endParaRPr lang="en-US" sz="2200" dirty="0" smtClean="0"/>
          </a:p>
          <a:p>
            <a:r>
              <a:rPr lang="en-US" sz="2600" dirty="0"/>
              <a:t>R</a:t>
            </a:r>
            <a:r>
              <a:rPr lang="en-US" sz="2600" dirty="0" smtClean="0"/>
              <a:t>esiduals are normally distributed </a:t>
            </a:r>
          </a:p>
          <a:p>
            <a:endParaRPr lang="en-US" sz="2600" dirty="0" smtClean="0"/>
          </a:p>
          <a:p>
            <a:r>
              <a:rPr lang="en-US" sz="2600" dirty="0" smtClean="0"/>
              <a:t>Note: no distributional assumptions about explanatory variables.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36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fit linear regression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m function: “linear model” function</a:t>
            </a:r>
          </a:p>
          <a:p>
            <a:endParaRPr lang="en-US" dirty="0" smtClean="0"/>
          </a:p>
          <a:p>
            <a:r>
              <a:rPr lang="en-US" dirty="0" smtClean="0"/>
              <a:t>General structure: 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smtClean="0"/>
              <a:t>lm(outcome ~ explanatory variable, data </a:t>
            </a:r>
            <a:r>
              <a:rPr lang="en-CA" dirty="0"/>
              <a:t>=</a:t>
            </a:r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dirty="0" smtClean="0"/>
              <a:t>Missing data </a:t>
            </a:r>
          </a:p>
          <a:p>
            <a:pPr lvl="1"/>
            <a:r>
              <a:rPr lang="en-US" dirty="0" err="1" smtClean="0"/>
              <a:t>Na.action</a:t>
            </a:r>
            <a:r>
              <a:rPr lang="en-US" dirty="0" smtClean="0"/>
              <a:t> = ‘option’ </a:t>
            </a:r>
          </a:p>
          <a:p>
            <a:pPr lvl="2"/>
            <a:r>
              <a:rPr lang="en-US" dirty="0" smtClean="0"/>
              <a:t>Default is </a:t>
            </a:r>
            <a:r>
              <a:rPr lang="en-US" dirty="0" err="1" smtClean="0"/>
              <a:t>na.omit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complete case removal </a:t>
            </a:r>
          </a:p>
          <a:p>
            <a:pPr lvl="1"/>
            <a:r>
              <a:rPr lang="en-US" dirty="0" smtClean="0"/>
              <a:t>You should have a plan for missing data before performing regression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Example! With Cats!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question: For adult cats, is body weight associated with heart weight? </a:t>
            </a:r>
          </a:p>
          <a:p>
            <a:endParaRPr lang="en-US" dirty="0" smtClean="0"/>
          </a:p>
          <a:p>
            <a:r>
              <a:rPr lang="en-US" dirty="0" smtClean="0"/>
              <a:t>Simple linear regression </a:t>
            </a:r>
          </a:p>
          <a:p>
            <a:pPr lvl="1"/>
            <a:r>
              <a:rPr lang="en-US" dirty="0" smtClean="0"/>
              <a:t>Outcome: Heart weight (continuous, g) </a:t>
            </a:r>
          </a:p>
          <a:p>
            <a:pPr lvl="1"/>
            <a:r>
              <a:rPr lang="en-US" dirty="0" smtClean="0"/>
              <a:t>Explanatory variable: Body weight (continuous, kg)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 Example </a:t>
            </a:r>
            <a:r>
              <a:rPr lang="mr-IN" dirty="0" smtClean="0"/>
              <a:t>–</a:t>
            </a:r>
            <a:r>
              <a:rPr lang="en-US" dirty="0" smtClean="0"/>
              <a:t> Simple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Fitted model: </a:t>
                </a:r>
                <a:endParaRPr lang="en-CA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charset="0"/>
                        </a:rPr>
                        <m:t>𝐸𝑥𝑝𝑒𝑐𝑡𝑒𝑑</m:t>
                      </m:r>
                      <m:r>
                        <a:rPr lang="en-CA" b="0" i="1" smtClean="0">
                          <a:latin typeface="Cambria Math" charset="0"/>
                        </a:rPr>
                        <m:t> </m:t>
                      </m:r>
                      <m:r>
                        <a:rPr lang="en-CA" b="0" i="1" smtClean="0">
                          <a:latin typeface="Cambria Math" charset="0"/>
                        </a:rPr>
                        <m:t>𝐻𝑒𝑎𝑟𝑡</m:t>
                      </m:r>
                      <m:r>
                        <a:rPr lang="en-CA" b="0" i="1" smtClean="0">
                          <a:latin typeface="Cambria Math" charset="0"/>
                        </a:rPr>
                        <m:t> </m:t>
                      </m:r>
                      <m:r>
                        <a:rPr lang="en-CA" b="0" i="1" smtClean="0">
                          <a:latin typeface="Cambria Math" charset="0"/>
                        </a:rPr>
                        <m:t>𝑊𝑒𝑖𝑔h𝑡</m:t>
                      </m:r>
                      <m:r>
                        <a:rPr lang="en-CA" i="1">
                          <a:latin typeface="Cambria Math" charset="0"/>
                        </a:rPr>
                        <m:t>=</m:t>
                      </m:r>
                      <m:r>
                        <a:rPr lang="en-CA" b="0" i="1" smtClean="0">
                          <a:latin typeface="Cambria Math" charset="0"/>
                        </a:rPr>
                        <m:t>−0.36+4.03</m:t>
                      </m:r>
                      <m:d>
                        <m:dPr>
                          <m:ctrlPr>
                            <a:rPr lang="en-CA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charset="0"/>
                            </a:rPr>
                            <m:t>𝐵𝑜𝑑𝑦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charset="0"/>
                            </a:rPr>
                            <m:t>𝑤𝑒𝑖𝑔h𝑡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  <m:r>
                      <a:rPr lang="en-CA" b="0" i="0" baseline="-25000" smtClean="0">
                        <a:latin typeface="Cambria Math" charset="0"/>
                        <a:sym typeface="Symbol" charset="2"/>
                      </a:rPr>
                      <m:t>1</m:t>
                    </m:r>
                  </m:oMath>
                </a14:m>
                <a:r>
                  <a:rPr lang="en-US" dirty="0" smtClean="0"/>
                  <a:t> interpretation: each 1 kg increase in cat body weight is associated with an expected 4.03 g increase in heart weight. 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/>
                  <a:t>0</a:t>
                </a:r>
                <a:r>
                  <a:rPr lang="en-US" dirty="0" smtClean="0"/>
                  <a:t> is not meaningful in this case (expected value of Y when body weight=0)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How would we get the expected heart weight for a cat that weighs 3kg?</a:t>
                </a:r>
                <a:endParaRPr lang="en-US" dirty="0"/>
              </a:p>
              <a:p>
                <a:endParaRPr lang="en-US" baseline="-25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6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Summary(mod1_slr) </a:t>
            </a:r>
            <a:r>
              <a:rPr lang="mr-IN" dirty="0" smtClean="0"/>
              <a:t>–</a:t>
            </a:r>
            <a:r>
              <a:rPr lang="en-US" dirty="0" smtClean="0"/>
              <a:t> Coefficient estimates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Estimates: regression coefficients</a:t>
                </a:r>
              </a:p>
              <a:p>
                <a:pPr lvl="1"/>
                <a:r>
                  <a:rPr lang="en-US" dirty="0" smtClean="0"/>
                  <a:t>Units matter </a:t>
                </a:r>
              </a:p>
              <a:p>
                <a:pPr lvl="1"/>
                <a:r>
                  <a:rPr lang="en-US" dirty="0" smtClean="0"/>
                  <a:t>We can obtain confidence intervals for these</a:t>
                </a:r>
              </a:p>
              <a:p>
                <a:r>
                  <a:rPr lang="en-US" dirty="0" smtClean="0"/>
                  <a:t>Std. Error: </a:t>
                </a:r>
                <a:r>
                  <a:rPr lang="en-CA" dirty="0" smtClean="0"/>
                  <a:t>indicates</a:t>
                </a:r>
                <a:r>
                  <a:rPr lang="en-US" dirty="0" smtClean="0"/>
                  <a:t> precision of estimate</a:t>
                </a:r>
              </a:p>
              <a:p>
                <a:r>
                  <a:rPr lang="en-US" dirty="0" smtClean="0"/>
                  <a:t>t value: t-statistic to test the null hypothesis that there is no relationship between X and Y </a:t>
                </a:r>
              </a:p>
              <a:p>
                <a:pPr lvl="1"/>
                <a:r>
                  <a:rPr lang="en-US" dirty="0" smtClean="0"/>
                  <a:t>H0: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 smtClean="0"/>
                  <a:t>i</a:t>
                </a:r>
                <a:r>
                  <a:rPr lang="en-US" dirty="0" smtClean="0"/>
                  <a:t> = 0</a:t>
                </a:r>
              </a:p>
              <a:p>
                <a:pPr lvl="1"/>
                <a:r>
                  <a:rPr lang="en-US" dirty="0" smtClean="0"/>
                  <a:t>H1: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 err="1"/>
                  <a:t>i</a:t>
                </a:r>
                <a:r>
                  <a:rPr lang="en-US" dirty="0" smtClean="0"/>
                  <a:t> does not = 0</a:t>
                </a:r>
              </a:p>
              <a:p>
                <a:pPr lvl="1"/>
                <a:r>
                  <a:rPr lang="en-US" dirty="0" err="1"/>
                  <a:t>d</a:t>
                </a:r>
                <a:r>
                  <a:rPr lang="en-US" dirty="0" err="1" smtClean="0"/>
                  <a:t>f</a:t>
                </a:r>
                <a:r>
                  <a:rPr lang="en-US" dirty="0" smtClean="0"/>
                  <a:t> = n</a:t>
                </a:r>
                <a:r>
                  <a:rPr lang="en-CA" dirty="0"/>
                  <a:t> </a:t>
                </a:r>
                <a:r>
                  <a:rPr lang="en-CA" dirty="0" smtClean="0"/>
                  <a:t>- </a:t>
                </a:r>
                <a:r>
                  <a:rPr lang="en-US" dirty="0" smtClean="0"/>
                  <a:t>p -1</a:t>
                </a:r>
              </a:p>
              <a:p>
                <a:endParaRPr lang="en-US" dirty="0" smtClean="0"/>
              </a:p>
              <a:p>
                <a:r>
                  <a:rPr lang="en-US" dirty="0" err="1" smtClean="0"/>
                  <a:t>Pr</a:t>
                </a:r>
                <a:r>
                  <a:rPr lang="en-US" dirty="0" smtClean="0"/>
                  <a:t>(&gt;|t|): P-value: Probability of a number = |t| or larger, assuming b1 = 0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273" y="3700442"/>
            <a:ext cx="2504407" cy="13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Summary(mod1_slr) </a:t>
            </a:r>
            <a:r>
              <a:rPr lang="mr-IN" dirty="0" smtClean="0"/>
              <a:t>–</a:t>
            </a:r>
            <a:r>
              <a:rPr lang="en-US" dirty="0" smtClean="0"/>
              <a:t> Model 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RSE = RMSE: Average amount that the response will deviate from the true regression line in units of outcome variable.</a:t>
            </a:r>
          </a:p>
          <a:p>
            <a:endParaRPr lang="en-US" dirty="0" smtClean="0"/>
          </a:p>
          <a:p>
            <a:r>
              <a:rPr lang="en-US" dirty="0" smtClean="0"/>
              <a:t>R-squared: </a:t>
            </a:r>
            <a:r>
              <a:rPr lang="en-US" dirty="0"/>
              <a:t>P</a:t>
            </a:r>
            <a:r>
              <a:rPr lang="en-US" dirty="0" smtClean="0"/>
              <a:t>roportion of variability in Y that is explained by our model</a:t>
            </a:r>
          </a:p>
          <a:p>
            <a:pPr lvl="1"/>
            <a:r>
              <a:rPr lang="en-US" dirty="0" smtClean="0"/>
              <a:t>Range: 0 to 1 (closer to 1 is better) </a:t>
            </a:r>
          </a:p>
          <a:p>
            <a:pPr lvl="1"/>
            <a:r>
              <a:rPr lang="en-US" dirty="0" smtClean="0"/>
              <a:t>Independent of the scale of Y</a:t>
            </a:r>
          </a:p>
          <a:p>
            <a:pPr lvl="1"/>
            <a:r>
              <a:rPr lang="en-US" dirty="0" smtClean="0"/>
              <a:t>For simple linear regression </a:t>
            </a:r>
            <a:r>
              <a:rPr lang="en-US" i="1" dirty="0" smtClean="0"/>
              <a:t>r</a:t>
            </a:r>
            <a:r>
              <a:rPr lang="en-US" dirty="0" smtClean="0"/>
              <a:t>^2 = R-square </a:t>
            </a:r>
          </a:p>
          <a:p>
            <a:pPr lvl="1"/>
            <a:r>
              <a:rPr lang="en-US" dirty="0" smtClean="0"/>
              <a:t>Adding variables (multiple linear regression) will increase R-square </a:t>
            </a:r>
            <a:r>
              <a:rPr lang="mr-IN" dirty="0" smtClean="0"/>
              <a:t>–</a:t>
            </a:r>
            <a:r>
              <a:rPr lang="en-US" dirty="0" smtClean="0"/>
              <a:t> be cautious of overfitting</a:t>
            </a:r>
          </a:p>
          <a:p>
            <a:pPr lvl="1"/>
            <a:endParaRPr lang="en-US" dirty="0"/>
          </a:p>
          <a:p>
            <a:r>
              <a:rPr lang="en-US" dirty="0" smtClean="0"/>
              <a:t>F-statistic: Ratio of the variance explained by parameters in the model to the unexplained variance (residuals)</a:t>
            </a:r>
          </a:p>
          <a:p>
            <a:pPr lvl="1"/>
            <a:r>
              <a:rPr lang="en-US" dirty="0" err="1" smtClean="0"/>
              <a:t>Anova</a:t>
            </a:r>
            <a:r>
              <a:rPr lang="en-US" dirty="0" smtClean="0"/>
              <a:t> test statistic</a:t>
            </a:r>
          </a:p>
          <a:p>
            <a:endParaRPr lang="en-US" dirty="0" smtClean="0"/>
          </a:p>
          <a:p>
            <a:r>
              <a:rPr lang="en-US" dirty="0" smtClean="0"/>
              <a:t>“Good” model fit depends on the context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Aka Multivariable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7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General introduction to regression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Linear Regression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Logistic Regression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Choose our own adventure! In any order (time permitting):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Practice 1 &amp; </a:t>
            </a:r>
            <a:r>
              <a:rPr lang="en-US" dirty="0" smtClean="0"/>
              <a:t>2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Additional options for variables in regression models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Cox Proportional Hazards Regression </a:t>
            </a:r>
          </a:p>
          <a:p>
            <a:pPr marL="971550" lvl="1" indent="-514350">
              <a:buFont typeface="+mj-lt"/>
              <a:buAutoNum type="alphaLcPeriod"/>
            </a:pPr>
            <a:endParaRPr lang="en-US" dirty="0" smtClean="0"/>
          </a:p>
          <a:p>
            <a:pPr marL="971550" lvl="1" indent="-514350">
              <a:buFont typeface="+mj-lt"/>
              <a:buAutoNum type="alphaLcPeriod"/>
            </a:pPr>
            <a:endParaRPr lang="en-US" dirty="0" smtClean="0"/>
          </a:p>
        </p:txBody>
      </p:sp>
      <p:sp>
        <p:nvSpPr>
          <p:cNvPr id="7" name="Cloud 6"/>
          <p:cNvSpPr/>
          <p:nvPr/>
        </p:nvSpPr>
        <p:spPr>
          <a:xfrm>
            <a:off x="8369554" y="543990"/>
            <a:ext cx="3580109" cy="238673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maximize time in R, we will focus on broad concepts and minimize formulas</a:t>
            </a:r>
            <a:r>
              <a:rPr lang="mr-IN" dirty="0" smtClean="0"/>
              <a:t>…</a:t>
            </a:r>
            <a:r>
              <a:rPr lang="en-CA" dirty="0" smtClean="0"/>
              <a:t>but I encourage you to look them up later.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2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Multivariable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Variables: 1 continuous outcome, &gt; 1 explanatory</a:t>
            </a:r>
          </a:p>
          <a:p>
            <a:pPr lvl="1"/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CA" dirty="0" smtClean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 smtClean="0"/>
              <a:t>Y = </a:t>
            </a:r>
            <a:r>
              <a:rPr lang="en-CA" dirty="0" smtClean="0">
                <a:sym typeface="Symbol" charset="2"/>
              </a:rPr>
              <a:t></a:t>
            </a:r>
            <a:r>
              <a:rPr lang="en-CA" baseline="-25000" dirty="0" smtClean="0"/>
              <a:t>0</a:t>
            </a:r>
            <a:r>
              <a:rPr lang="en-CA" dirty="0" smtClean="0"/>
              <a:t> + </a:t>
            </a:r>
            <a:r>
              <a:rPr lang="en-CA" dirty="0" smtClean="0">
                <a:sym typeface="Symbol" charset="2"/>
              </a:rPr>
              <a:t></a:t>
            </a:r>
            <a:r>
              <a:rPr lang="en-CA" baseline="-25000" dirty="0" smtClean="0"/>
              <a:t>1</a:t>
            </a:r>
            <a:r>
              <a:rPr lang="en-CA" dirty="0" smtClean="0"/>
              <a:t>*X</a:t>
            </a:r>
            <a:r>
              <a:rPr lang="en-CA" baseline="-25000" dirty="0" smtClean="0"/>
              <a:t>1</a:t>
            </a:r>
            <a:r>
              <a:rPr lang="en-CA" dirty="0" smtClean="0"/>
              <a:t> + </a:t>
            </a:r>
            <a:r>
              <a:rPr lang="en-CA" dirty="0" smtClean="0">
                <a:sym typeface="Symbol" charset="2"/>
              </a:rPr>
              <a:t></a:t>
            </a:r>
            <a:r>
              <a:rPr lang="en-CA" baseline="-25000" dirty="0" smtClean="0">
                <a:sym typeface="Symbol" charset="2"/>
              </a:rPr>
              <a:t>2</a:t>
            </a:r>
            <a:r>
              <a:rPr lang="en-CA" dirty="0" smtClean="0"/>
              <a:t>*X</a:t>
            </a:r>
            <a:r>
              <a:rPr lang="en-CA" baseline="-25000" dirty="0"/>
              <a:t>2</a:t>
            </a:r>
            <a:r>
              <a:rPr lang="en-CA" dirty="0" smtClean="0"/>
              <a:t> +</a:t>
            </a:r>
            <a:r>
              <a:rPr lang="mr-IN" dirty="0" smtClean="0"/>
              <a:t>…</a:t>
            </a:r>
            <a:r>
              <a:rPr lang="en-CA" dirty="0" smtClean="0"/>
              <a:t>+ </a:t>
            </a:r>
            <a:r>
              <a:rPr lang="en-CA" dirty="0" smtClean="0">
                <a:sym typeface="Symbol" charset="2"/>
              </a:rPr>
              <a:t></a:t>
            </a:r>
            <a:r>
              <a:rPr lang="en-CA" baseline="-25000" dirty="0" smtClean="0">
                <a:sym typeface="Symbol" charset="2"/>
              </a:rPr>
              <a:t>p</a:t>
            </a:r>
            <a:r>
              <a:rPr lang="en-CA" dirty="0" smtClean="0"/>
              <a:t>*</a:t>
            </a:r>
            <a:r>
              <a:rPr lang="en-CA" dirty="0" err="1" smtClean="0"/>
              <a:t>X</a:t>
            </a:r>
            <a:r>
              <a:rPr lang="en-CA" baseline="-25000" dirty="0" err="1"/>
              <a:t>p</a:t>
            </a:r>
            <a:r>
              <a:rPr lang="en-CA" dirty="0" smtClean="0"/>
              <a:t> + </a:t>
            </a:r>
            <a:r>
              <a:rPr lang="en-CA" i="1" dirty="0" smtClean="0"/>
              <a:t>e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CA" dirty="0" smtClean="0">
              <a:sym typeface="Symbol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CA" dirty="0" smtClean="0">
                <a:sym typeface="Symbol" charset="2"/>
              </a:rPr>
              <a:t></a:t>
            </a:r>
            <a:r>
              <a:rPr lang="en-CA" baseline="-25000" dirty="0" err="1" smtClean="0">
                <a:sym typeface="Symbol" charset="2"/>
              </a:rPr>
              <a:t>i</a:t>
            </a:r>
            <a:r>
              <a:rPr lang="en-CA" dirty="0" smtClean="0">
                <a:sym typeface="Symbol" charset="2"/>
              </a:rPr>
              <a:t> interpretation: average effect on Y of a one unit increase in X</a:t>
            </a:r>
            <a:r>
              <a:rPr lang="en-CA" baseline="-25000" dirty="0" smtClean="0">
                <a:sym typeface="Symbol" charset="2"/>
              </a:rPr>
              <a:t>i,</a:t>
            </a:r>
            <a:r>
              <a:rPr lang="en-CA" dirty="0" smtClean="0">
                <a:sym typeface="Symbol" charset="2"/>
              </a:rPr>
              <a:t> adjusting for all other explanatory variables.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CA" dirty="0" smtClean="0">
                <a:sym typeface="Symbol" charset="2"/>
              </a:rPr>
              <a:t>Each explanatory variable gets its own regression coefficient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CA" dirty="0">
              <a:sym typeface="Symbol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CA" dirty="0">
                <a:sym typeface="Symbol" charset="2"/>
              </a:rPr>
              <a:t></a:t>
            </a:r>
            <a:r>
              <a:rPr lang="en-CA" baseline="-25000" dirty="0" err="1">
                <a:sym typeface="Symbol" charset="2"/>
              </a:rPr>
              <a:t>i</a:t>
            </a:r>
            <a:r>
              <a:rPr lang="en-CA" dirty="0">
                <a:sym typeface="Symbol" charset="2"/>
              </a:rPr>
              <a:t> </a:t>
            </a:r>
            <a:r>
              <a:rPr lang="en-CA" dirty="0" smtClean="0">
                <a:sym typeface="Symbol" charset="2"/>
              </a:rPr>
              <a:t>interpretation: average value of Y when all X’s = 0. 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492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Multiple Regression?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Try to isolate the effect of one variable on the outcome (e.g. etiology studies)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Prediction (diagnostic or prognostic)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Exploratory risk factor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Investigate effect modification (interaction)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And more</a:t>
            </a:r>
            <a:r>
              <a:rPr lang="en-CA" dirty="0" smtClean="0"/>
              <a:t>!</a:t>
            </a:r>
          </a:p>
          <a:p>
            <a:pPr marL="514350" indent="-514350">
              <a:buFont typeface="+mj-lt"/>
              <a:buAutoNum type="arabicPeriod"/>
            </a:pPr>
            <a:endParaRPr lang="en-CA" dirty="0"/>
          </a:p>
          <a:p>
            <a:r>
              <a:rPr lang="en-CA" dirty="0" smtClean="0"/>
              <a:t>These all have different priorities in terms of the explanatory variables we decide to add to our model. Make sure you </a:t>
            </a:r>
            <a:r>
              <a:rPr lang="en-CA" b="1" u="sng" dirty="0" smtClean="0"/>
              <a:t>think about what you are doing</a:t>
            </a:r>
            <a:r>
              <a:rPr lang="en-CA" dirty="0" smtClean="0"/>
              <a:t> before running regression (or any analysis)! </a:t>
            </a:r>
          </a:p>
          <a:p>
            <a:r>
              <a:rPr lang="en-CA" dirty="0" smtClean="0"/>
              <a:t>These are not specific to linear regression</a:t>
            </a:r>
          </a:p>
          <a:p>
            <a:endParaRPr lang="en-CA" dirty="0"/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690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don’t we always add all available variables to our model?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variables to linear regression will increase R-Square </a:t>
            </a:r>
          </a:p>
          <a:p>
            <a:pPr lvl="1"/>
            <a:r>
              <a:rPr lang="en-US" dirty="0" smtClean="0"/>
              <a:t>That’s good, right? Not necessarily!</a:t>
            </a:r>
          </a:p>
          <a:p>
            <a:pPr lvl="1"/>
            <a:r>
              <a:rPr lang="en-US" dirty="0" smtClean="0"/>
              <a:t>You may be obtaining a better fit for your data (explain more variability in outcome), but this may reduce the ability to apply your model to other data (remember when we took a sample from our population?)</a:t>
            </a:r>
          </a:p>
          <a:p>
            <a:endParaRPr lang="en-US" dirty="0" smtClean="0"/>
          </a:p>
          <a:p>
            <a:r>
              <a:rPr lang="en-US" dirty="0" smtClean="0"/>
              <a:t>Adding variables can introduce bias, accidentally adjust for part of the effect of an explanatory variable of interest, lead to overfitting, etc.</a:t>
            </a:r>
          </a:p>
          <a:p>
            <a:pPr lvl="1"/>
            <a:r>
              <a:rPr lang="en-US" dirty="0" smtClean="0"/>
              <a:t>How picky you are about what and how many variables you add to your model depends on the context </a:t>
            </a:r>
          </a:p>
        </p:txBody>
      </p:sp>
    </p:spTree>
    <p:extLst>
      <p:ext uri="{BB962C8B-B14F-4D97-AF65-F5344CB8AC3E}">
        <p14:creationId xmlns:p14="http://schemas.microsoft.com/office/powerpoint/2010/main" val="54802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Ex. of when adding a variable does harm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interested in the effect of interest in statistics on interest in learning 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01454" y="4272777"/>
            <a:ext cx="2235200" cy="1137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Interest in statistics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39991" y="4272777"/>
            <a:ext cx="2235200" cy="1137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Interest in learning 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85404" y="4841737"/>
            <a:ext cx="31917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36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Ex. of when adding a variable does harm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interested in the magnitude of the association between interest in statistics and interest in learning 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2078" y="4205465"/>
            <a:ext cx="5358466" cy="1259906"/>
            <a:chOff x="1501454" y="4272777"/>
            <a:chExt cx="8273737" cy="1137920"/>
          </a:xfrm>
        </p:grpSpPr>
        <p:sp>
          <p:nvSpPr>
            <p:cNvPr id="4" name="Rectangle 3"/>
            <p:cNvSpPr/>
            <p:nvPr/>
          </p:nvSpPr>
          <p:spPr>
            <a:xfrm>
              <a:off x="1501454" y="4272777"/>
              <a:ext cx="2235200" cy="1137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Interest in statistics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539991" y="4272777"/>
              <a:ext cx="2235200" cy="1137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Interest in learning R</a:t>
              </a:r>
              <a:endParaRPr lang="en-US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985404" y="4841737"/>
              <a:ext cx="319177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399908" y="4272777"/>
              <a:ext cx="2235200" cy="11379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Reading stats blogs</a:t>
              </a:r>
              <a:endParaRPr lang="en-US" dirty="0"/>
            </a:p>
          </p:txBody>
        </p:sp>
      </p:grpSp>
      <p:sp>
        <p:nvSpPr>
          <p:cNvPr id="10" name="Rectangle 9"/>
          <p:cNvSpPr/>
          <p:nvPr/>
        </p:nvSpPr>
        <p:spPr>
          <a:xfrm>
            <a:off x="6374932" y="5032820"/>
            <a:ext cx="1406706" cy="1200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Interest in statistics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07966" y="5129933"/>
            <a:ext cx="1507322" cy="1137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Interest in learning 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914096" y="5776580"/>
            <a:ext cx="928954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366230" y="3575512"/>
            <a:ext cx="1447622" cy="1259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Reading stats blogs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174063" y="4613574"/>
            <a:ext cx="647279" cy="6717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34466" y="2741642"/>
            <a:ext cx="34506" cy="374386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33940" y="2890809"/>
            <a:ext cx="196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Regression Model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596132" y="2890809"/>
            <a:ext cx="196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2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 Example -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7735"/>
          </a:xfrm>
        </p:spPr>
        <p:txBody>
          <a:bodyPr>
            <a:normAutofit/>
          </a:bodyPr>
          <a:lstStyle/>
          <a:p>
            <a:r>
              <a:rPr lang="en-US" dirty="0" smtClean="0"/>
              <a:t>Maybe some of the association between body weight and heart weight is due to sex of cats (‘potential confounder’).</a:t>
            </a:r>
          </a:p>
          <a:p>
            <a:pPr lvl="1"/>
            <a:r>
              <a:rPr lang="en-US" dirty="0" smtClean="0"/>
              <a:t>We want to know the effect of body weight on heart weight, after adjusting for sex of cats.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2246241" y="4749051"/>
            <a:ext cx="2235200" cy="1137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Weight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04221" y="4749051"/>
            <a:ext cx="2235200" cy="1137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Heart Weight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09661" y="3326265"/>
            <a:ext cx="2235200" cy="953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Sex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44861" y="3710985"/>
            <a:ext cx="1076960" cy="85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363841" y="3710985"/>
            <a:ext cx="845820" cy="855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85210" y="5300758"/>
            <a:ext cx="1715241" cy="1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7263" y="4926981"/>
            <a:ext cx="621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3214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 Example </a:t>
            </a:r>
            <a:r>
              <a:rPr lang="mr-IN" dirty="0" smtClean="0"/>
              <a:t>–</a:t>
            </a:r>
            <a:r>
              <a:rPr lang="en-US" dirty="0" smtClean="0"/>
              <a:t> Multiple Linear Regression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Fitted model: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Expected body weight </a:t>
                </a:r>
                <a:r>
                  <a:rPr lang="en-CA" dirty="0" smtClean="0"/>
                  <a:t>=</a:t>
                </a:r>
                <a:r>
                  <a:rPr lang="en-US" dirty="0" smtClean="0"/>
                  <a:t> -0.36 + 4.08*(body weight)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0.08*(sex)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  <m:r>
                      <a:rPr lang="en-CA" b="0" i="0" baseline="-25000" smtClean="0">
                        <a:latin typeface="Cambria Math" charset="0"/>
                        <a:sym typeface="Symbol" charset="2"/>
                      </a:rPr>
                      <m:t>1</m:t>
                    </m:r>
                  </m:oMath>
                </a14:m>
                <a:r>
                  <a:rPr lang="en-US" dirty="0" smtClean="0"/>
                  <a:t> interpretation: For adult cats, each one kg increase in body weight is associated with an expected 4.08 g increase in heart weight, adjusting for sex.  </a:t>
                </a:r>
              </a:p>
              <a:p>
                <a:pPr lvl="1"/>
                <a:r>
                  <a:rPr lang="en-US" dirty="0" smtClean="0"/>
                  <a:t>Note this is hardly different than the estimate without sex (in context of units) 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/>
                  <a:t>0</a:t>
                </a:r>
                <a:r>
                  <a:rPr lang="en-US" dirty="0" smtClean="0"/>
                  <a:t> is still not meaningful (expected value of y when all covariates = 0)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Note: report crude and adjusted results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04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Binary Outcome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6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outcome: can take on values 1 or 0 </a:t>
            </a:r>
          </a:p>
          <a:p>
            <a:pPr lvl="1"/>
            <a:r>
              <a:rPr lang="en-US" dirty="0" smtClean="0"/>
              <a:t>E.g. Alive (0) or Dead (1 </a:t>
            </a:r>
            <a:r>
              <a:rPr lang="en-CA" dirty="0"/>
              <a:t>=</a:t>
            </a:r>
            <a:r>
              <a:rPr lang="en-US" dirty="0" smtClean="0"/>
              <a:t> event) at the end of an observation period</a:t>
            </a:r>
          </a:p>
          <a:p>
            <a:endParaRPr lang="en-US" dirty="0" smtClean="0"/>
          </a:p>
          <a:p>
            <a:r>
              <a:rPr lang="en-US" dirty="0" smtClean="0"/>
              <a:t>Models the probability of an event (Y=1) as a function of one or more explanatory variables.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175" y="3619526"/>
            <a:ext cx="3242332" cy="262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29752" y="66271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http://4.bp.blogspot.com/-xo71DTOBR7I/VFvcnyQ6f-I/AAAAAAAADU8/</a:t>
            </a:r>
            <a:r>
              <a:rPr lang="en-US" sz="900" dirty="0" err="1"/>
              <a:t>pFAMSKzOEoI</a:t>
            </a:r>
            <a:r>
              <a:rPr lang="en-US" sz="900" dirty="0"/>
              <a:t>/s1600/logistic%2Breg.png</a:t>
            </a:r>
          </a:p>
        </p:txBody>
      </p:sp>
      <p:sp>
        <p:nvSpPr>
          <p:cNvPr id="6" name="Right Arrow Callout 5"/>
          <p:cNvSpPr/>
          <p:nvPr/>
        </p:nvSpPr>
        <p:spPr>
          <a:xfrm>
            <a:off x="3388530" y="4068458"/>
            <a:ext cx="3176337" cy="190901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Uh oh, this is not linear.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7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link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Transform the expected value of Y, P(Y=1|</a:t>
                </a:r>
                <a:r>
                  <a:rPr lang="en-US" b="1" dirty="0" smtClean="0"/>
                  <a:t>x</a:t>
                </a:r>
                <a:r>
                  <a:rPr lang="en-US" dirty="0" smtClean="0"/>
                  <a:t>), to the log-odds or logit scale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Ln(odds) = Ln[P(Y=1|</a:t>
                </a:r>
                <a:r>
                  <a:rPr lang="en-US" b="1" dirty="0" smtClean="0"/>
                  <a:t>x</a:t>
                </a:r>
                <a:r>
                  <a:rPr lang="en-US" dirty="0" smtClean="0"/>
                  <a:t>) / 1 - P(Y=1|</a:t>
                </a:r>
                <a:r>
                  <a:rPr lang="en-US" b="1" dirty="0" smtClean="0"/>
                  <a:t>x</a:t>
                </a:r>
                <a:r>
                  <a:rPr lang="en-US" dirty="0" smtClean="0"/>
                  <a:t>)] 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  <m:r>
                      <a:rPr lang="en-CA" i="1">
                        <a:latin typeface="Cambria Math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/>
                  <a:t>0 </a:t>
                </a:r>
                <a:r>
                  <a:rPr lang="en-CA" dirty="0"/>
                  <a:t>+</a:t>
                </a:r>
                <a:r>
                  <a:rPr lang="en-CA" baseline="-25000" dirty="0"/>
                  <a:t> 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 err="1"/>
                  <a:t>i</a:t>
                </a:r>
                <a:r>
                  <a:rPr lang="en-CA" baseline="-25000" dirty="0"/>
                  <a:t> </a:t>
                </a:r>
                <a:r>
                  <a:rPr lang="en-CA" dirty="0"/>
                  <a:t>*x</a:t>
                </a:r>
                <a:r>
                  <a:rPr lang="en-CA" baseline="-25000" dirty="0"/>
                  <a:t>1</a:t>
                </a:r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+..+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 smtClean="0"/>
                  <a:t>p</a:t>
                </a:r>
                <a:r>
                  <a:rPr lang="en-CA" dirty="0" smtClean="0"/>
                  <a:t>*x</a:t>
                </a:r>
                <a:r>
                  <a:rPr lang="en-CA" baseline="-25000" dirty="0"/>
                  <a:t>p</a:t>
                </a:r>
                <a:r>
                  <a:rPr lang="en-US" dirty="0" smtClean="0"/>
                  <a:t> </a:t>
                </a:r>
                <a:endParaRPr lang="en-US" dirty="0"/>
              </a:p>
              <a:p>
                <a:pPr marL="0" lvl="0" indent="0" algn="ctr">
                  <a:buNone/>
                </a:pPr>
                <a:endParaRPr lang="en-US" dirty="0" smtClean="0">
                  <a:effectLst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4"/>
          <a:srcRect b="7178"/>
          <a:stretch/>
        </p:blipFill>
        <p:spPr>
          <a:xfrm>
            <a:off x="5559743" y="3705349"/>
            <a:ext cx="6163025" cy="2606551"/>
          </a:xfrm>
          <a:prstGeom prst="rect">
            <a:avLst/>
          </a:prstGeom>
        </p:spPr>
      </p:pic>
      <p:sp>
        <p:nvSpPr>
          <p:cNvPr id="5" name="Right Arrow Callout 4"/>
          <p:cNvSpPr/>
          <p:nvPr/>
        </p:nvSpPr>
        <p:spPr>
          <a:xfrm>
            <a:off x="2014438" y="4001294"/>
            <a:ext cx="3176337" cy="190901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this is!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67863" y="662716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support.bccvl.org.au</a:t>
            </a:r>
            <a:r>
              <a:rPr lang="en-US" sz="900" dirty="0"/>
              <a:t>/support/solutions/articles/6000083213-generalized-linear-model</a:t>
            </a:r>
          </a:p>
        </p:txBody>
      </p:sp>
    </p:spTree>
    <p:extLst>
      <p:ext uri="{BB962C8B-B14F-4D97-AF65-F5344CB8AC3E}">
        <p14:creationId xmlns:p14="http://schemas.microsoft.com/office/powerpoint/2010/main" val="6746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regression?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know what we are doing before we do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9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Linear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Extends the assumptions of normally distributed residuals and linear relationship between outcome variable and explanatory variables that we saw with linear regression</a:t>
            </a:r>
          </a:p>
          <a:p>
            <a:pPr lvl="1"/>
            <a:r>
              <a:rPr lang="en-US" dirty="0" smtClean="0"/>
              <a:t>We still assume errors are independent</a:t>
            </a:r>
          </a:p>
          <a:p>
            <a:pPr lvl="1"/>
            <a:endParaRPr lang="en-US" dirty="0"/>
          </a:p>
          <a:p>
            <a:r>
              <a:rPr lang="en-US" dirty="0" smtClean="0"/>
              <a:t>Distribution of the residuals belongs to a family of distributions (‘exponential family’)</a:t>
            </a:r>
          </a:p>
          <a:p>
            <a:pPr lvl="1"/>
            <a:r>
              <a:rPr lang="en-US" dirty="0" smtClean="0"/>
              <a:t>E.g. binomial family</a:t>
            </a:r>
            <a:endParaRPr lang="en-US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dirty="0" smtClean="0"/>
              <a:t>For each distribution there is at least one function (“</a:t>
            </a:r>
            <a:r>
              <a:rPr lang="en-US" dirty="0"/>
              <a:t>link function</a:t>
            </a:r>
            <a:r>
              <a:rPr lang="en-US" dirty="0" smtClean="0"/>
              <a:t>”) of the mean whose relationship with model parameters is linear</a:t>
            </a:r>
          </a:p>
          <a:p>
            <a:pPr lvl="1"/>
            <a:r>
              <a:rPr lang="en-US" dirty="0" smtClean="0"/>
              <a:t>Select link function based on distribution of outcome variable</a:t>
            </a:r>
          </a:p>
          <a:p>
            <a:pPr lvl="1"/>
            <a:r>
              <a:rPr lang="en-US" dirty="0" smtClean="0"/>
              <a:t>E.g. Logit transformation of a binary outcome variable can have a linear relationship with the explanatory variables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Glm</a:t>
            </a:r>
            <a:r>
              <a:rPr lang="en-US" dirty="0" smtClean="0"/>
              <a:t> function in ‘stats’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General structure: </a:t>
            </a:r>
          </a:p>
          <a:p>
            <a:pPr algn="ctr"/>
            <a:r>
              <a:rPr lang="en-US" dirty="0" err="1" smtClean="0"/>
              <a:t>glm</a:t>
            </a:r>
            <a:r>
              <a:rPr lang="en-US" dirty="0" smtClean="0"/>
              <a:t>(outcome </a:t>
            </a:r>
            <a:r>
              <a:rPr lang="en-US" dirty="0"/>
              <a:t>~ explanatory </a:t>
            </a:r>
            <a:r>
              <a:rPr lang="en-US" dirty="0" smtClean="0"/>
              <a:t>variable, family = “binomial”, </a:t>
            </a:r>
            <a:r>
              <a:rPr lang="en-US" dirty="0"/>
              <a:t>data </a:t>
            </a:r>
            <a:r>
              <a:rPr lang="en-CA" dirty="0"/>
              <a:t>=</a:t>
            </a:r>
            <a:r>
              <a:rPr lang="en-US" dirty="0"/>
              <a:t> </a:t>
            </a:r>
            <a:r>
              <a:rPr lang="en-US" dirty="0" err="1"/>
              <a:t>df</a:t>
            </a:r>
            <a:r>
              <a:rPr lang="en-US" dirty="0"/>
              <a:t>) </a:t>
            </a:r>
          </a:p>
          <a:p>
            <a:endParaRPr lang="en-US" dirty="0" smtClean="0"/>
          </a:p>
          <a:p>
            <a:r>
              <a:rPr lang="en-US" dirty="0"/>
              <a:t>Select ’family’ to specify choice of residual distribution and link functions </a:t>
            </a:r>
          </a:p>
          <a:p>
            <a:pPr lvl="1"/>
            <a:r>
              <a:rPr lang="en-US" dirty="0"/>
              <a:t>Families: Gaussian, Binomial, Poisson, and </a:t>
            </a:r>
            <a:r>
              <a:rPr lang="en-US" dirty="0" smtClean="0"/>
              <a:t>more!</a:t>
            </a:r>
          </a:p>
          <a:p>
            <a:pPr lvl="1"/>
            <a:r>
              <a:rPr lang="en-US" dirty="0" smtClean="0"/>
              <a:t>We will focus on binomial distribution with a logit link function (default)</a:t>
            </a:r>
          </a:p>
          <a:p>
            <a:pPr lvl="2"/>
            <a:r>
              <a:rPr lang="en-US" dirty="0" smtClean="0"/>
              <a:t>We can change the link function, e.g. specify: family=binomial(link=“</a:t>
            </a:r>
            <a:r>
              <a:rPr lang="en-US" dirty="0" err="1" smtClean="0"/>
              <a:t>probit</a:t>
            </a:r>
            <a:r>
              <a:rPr lang="en-US" dirty="0" smtClean="0"/>
              <a:t>”)</a:t>
            </a:r>
          </a:p>
          <a:p>
            <a:pPr lvl="1"/>
            <a:endParaRPr lang="en-US" dirty="0"/>
          </a:p>
          <a:p>
            <a:r>
              <a:rPr lang="en-US" dirty="0" smtClean="0"/>
              <a:t>Fit by maximum likelihood estimation </a:t>
            </a:r>
          </a:p>
          <a:p>
            <a:pPr lvl="1"/>
            <a:r>
              <a:rPr lang="en-US" dirty="0" smtClean="0"/>
              <a:t>Iterative process to find values of coefficients that result in a model where you would be most likely to get the observed results, i.e. P(</a:t>
            </a:r>
            <a:r>
              <a:rPr lang="en-US" dirty="0" err="1" smtClean="0"/>
              <a:t>Y|</a:t>
            </a:r>
            <a:r>
              <a:rPr lang="en-US" b="1" dirty="0" err="1" smtClean="0"/>
              <a:t>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(note the ‘start’, ‘</a:t>
            </a:r>
            <a:r>
              <a:rPr lang="en-US" dirty="0" err="1" smtClean="0"/>
              <a:t>etastart</a:t>
            </a:r>
            <a:r>
              <a:rPr lang="en-US" dirty="0" smtClean="0"/>
              <a:t>’, and ‘</a:t>
            </a:r>
            <a:r>
              <a:rPr lang="en-US" dirty="0" err="1" smtClean="0"/>
              <a:t>mustart</a:t>
            </a:r>
            <a:r>
              <a:rPr lang="en-US" dirty="0" smtClean="0"/>
              <a:t>’ arguments are basically ways to specify where you want the fitting process to start. The default selects a random starting point </a:t>
            </a:r>
            <a:r>
              <a:rPr lang="mr-IN" dirty="0" smtClean="0"/>
              <a:t>–</a:t>
            </a:r>
            <a:r>
              <a:rPr lang="en-US" dirty="0" smtClean="0"/>
              <a:t> this is what we will use). </a:t>
            </a:r>
          </a:p>
        </p:txBody>
      </p:sp>
    </p:spTree>
    <p:extLst>
      <p:ext uri="{BB962C8B-B14F-4D97-AF65-F5344CB8AC3E}">
        <p14:creationId xmlns:p14="http://schemas.microsoft.com/office/powerpoint/2010/main" val="167507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Wait, I’m confused!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didn’t we fit our ‘</a:t>
            </a:r>
            <a:r>
              <a:rPr lang="en-US" b="1" i="1" dirty="0" smtClean="0"/>
              <a:t>linear</a:t>
            </a:r>
            <a:r>
              <a:rPr lang="en-US" i="1" dirty="0" smtClean="0"/>
              <a:t> </a:t>
            </a:r>
            <a:r>
              <a:rPr lang="en-US" dirty="0" smtClean="0"/>
              <a:t>models’ using ‘generalized </a:t>
            </a:r>
            <a:r>
              <a:rPr lang="en-US" b="1" i="1" dirty="0" smtClean="0"/>
              <a:t>linear </a:t>
            </a:r>
            <a:r>
              <a:rPr lang="en-US" dirty="0" smtClean="0"/>
              <a:t>models’???</a:t>
            </a:r>
          </a:p>
          <a:p>
            <a:pPr lvl="1"/>
            <a:r>
              <a:rPr lang="en-US" dirty="0" smtClean="0"/>
              <a:t>We can!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he algorithm R uses to obtain our regression coefficients will be different (OLS vs. MLE), but the regression coefficients should be equivalent. </a:t>
            </a:r>
          </a:p>
          <a:p>
            <a:pPr lvl="1"/>
            <a:endParaRPr lang="en-US" dirty="0"/>
          </a:p>
          <a:p>
            <a:r>
              <a:rPr lang="en-US" dirty="0" smtClean="0"/>
              <a:t>Not convinced? Let’s try in R. Remember the cats</a:t>
            </a:r>
            <a:r>
              <a:rPr lang="mr-IN" dirty="0" smtClean="0"/>
              <a:t>…</a:t>
            </a:r>
            <a:r>
              <a:rPr lang="en-CA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8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AIDS Survival Example - Logistic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Fitted model: </a:t>
                </a:r>
              </a:p>
              <a:p>
                <a:endParaRPr lang="en-CA" b="0" i="1" dirty="0" smtClean="0">
                  <a:latin typeface="Cambria Math" charset="0"/>
                </a:endParaRPr>
              </a:p>
              <a:p>
                <a:pPr marL="0" indent="0" algn="ctr">
                  <a:buNone/>
                </a:pPr>
                <a:r>
                  <a:rPr lang="en-CA" dirty="0" err="1" smtClean="0"/>
                  <a:t>Lo</a:t>
                </a:r>
                <a:r>
                  <a:rPr lang="en-CA" dirty="0" smtClean="0"/>
                  <a:t>g odds (death)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=</m:t>
                    </m:r>
                    <m:r>
                      <a:rPr lang="en-CA" b="0" i="1" smtClean="0">
                        <a:latin typeface="Cambria Math" charset="0"/>
                      </a:rPr>
                      <m:t>0.11+0.01</m:t>
                    </m:r>
                    <m:d>
                      <m:dPr>
                        <m:ctrlPr>
                          <a:rPr lang="en-CA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charset="0"/>
                          </a:rPr>
                          <m:t>𝐴𝑔𝑒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  <m:r>
                      <a:rPr lang="en-CA" b="0" i="0" baseline="-25000" smtClean="0">
                        <a:latin typeface="Cambria Math" charset="0"/>
                        <a:sym typeface="Symbol" charset="2"/>
                      </a:rPr>
                      <m:t>1</m:t>
                    </m:r>
                  </m:oMath>
                </a14:m>
                <a:r>
                  <a:rPr lang="en-US" dirty="0" smtClean="0"/>
                  <a:t> interpretation: each 1 year increase in the age of AIDS diagnosis is associated with an estimated 0.01 increase in the log-odds of death.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  <m:r>
                      <a:rPr lang="en-CA" baseline="-25000">
                        <a:latin typeface="Cambria Math" charset="0"/>
                        <a:sym typeface="Symbol" charset="2"/>
                      </a:rPr>
                      <m:t>0</m:t>
                    </m:r>
                  </m:oMath>
                </a14:m>
                <a:r>
                  <a:rPr lang="en-US" baseline="-25000" dirty="0"/>
                  <a:t> </a:t>
                </a:r>
                <a:r>
                  <a:rPr lang="en-US" dirty="0" smtClean="0"/>
                  <a:t>interpretation: </a:t>
                </a:r>
                <a:r>
                  <a:rPr lang="en-US" dirty="0"/>
                  <a:t>the </a:t>
                </a:r>
                <a:r>
                  <a:rPr lang="en-US" dirty="0" smtClean="0"/>
                  <a:t>estimated log-odds </a:t>
                </a:r>
                <a:r>
                  <a:rPr lang="en-US" dirty="0"/>
                  <a:t>of death when age of diagnosis is 0.</a:t>
                </a:r>
                <a:endParaRPr lang="en-US" baseline="-250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This is hard to understand.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45" t="-2576"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05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 coefficient estimates to Odds Ratios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OR = odds of outcome for category 1 / odds of outcome for category 2</a:t>
                </a:r>
              </a:p>
              <a:p>
                <a:pPr lvl="1"/>
                <a:r>
                  <a:rPr lang="en-US" dirty="0" smtClean="0"/>
                  <a:t>Note I use ’category’ loosely here; OR could be estimating effect for a one unit increase in continuous explanatory variable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remember to check your units!</a:t>
                </a:r>
              </a:p>
              <a:p>
                <a:pPr lvl="1"/>
                <a:r>
                  <a:rPr lang="en-US" dirty="0" smtClean="0"/>
                  <a:t>OR = 1  : null value</a:t>
                </a:r>
              </a:p>
              <a:p>
                <a:pPr lvl="1"/>
                <a:r>
                  <a:rPr lang="en-US" dirty="0" smtClean="0"/>
                  <a:t>OR &lt; 1 : explanatory variable is associated with decreased odds of outcome</a:t>
                </a:r>
              </a:p>
              <a:p>
                <a:pPr lvl="1"/>
                <a:r>
                  <a:rPr lang="en-US" dirty="0" smtClean="0"/>
                  <a:t>OR &gt;1 </a:t>
                </a:r>
                <a:r>
                  <a:rPr lang="en-US" dirty="0"/>
                  <a:t>:</a:t>
                </a:r>
                <a:r>
                  <a:rPr lang="en-US" dirty="0" smtClean="0"/>
                  <a:t> explanatory variable is associated with increased odds of outcome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err="1" smtClean="0"/>
                  <a:t>exp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  <m:r>
                      <m:rPr>
                        <m:sty m:val="p"/>
                      </m:rPr>
                      <a:rPr lang="en-CA" b="0" i="0" baseline="-25000" smtClean="0">
                        <a:latin typeface="Cambria Math" charset="0"/>
                        <a:sym typeface="Symbol" charset="2"/>
                      </a:rPr>
                      <m:t>i</m:t>
                    </m:r>
                    <m:r>
                      <a:rPr lang="en-CA" b="0" i="0" smtClean="0">
                        <a:latin typeface="Cambria Math" charset="0"/>
                        <a:sym typeface="Symbol" charset="2"/>
                      </a:rPr>
                      <m:t>)</m:t>
                    </m:r>
                  </m:oMath>
                </a14:m>
                <a:r>
                  <a:rPr lang="en-CA" b="0" dirty="0" smtClean="0">
                    <a:sym typeface="Symbol" charset="2"/>
                  </a:rPr>
                  <a:t> = OR = 1.01(age) : </a:t>
                </a:r>
                <a:r>
                  <a:rPr lang="en-US" dirty="0" smtClean="0"/>
                  <a:t>each 1 year increase in age of AIDS diagnosis is associated with an estimated (1.01-1)*100 = 1% increase in odds of death.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exp(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  <m:r>
                      <a:rPr lang="en-CA" b="0" i="0" baseline="-25000" smtClean="0">
                        <a:latin typeface="Cambria Math" charset="0"/>
                        <a:sym typeface="Symbol" charset="2"/>
                      </a:rPr>
                      <m:t>0</m:t>
                    </m:r>
                  </m:oMath>
                </a14:m>
                <a:r>
                  <a:rPr lang="en-US" baseline="-25000" dirty="0" smtClean="0"/>
                  <a:t> </a:t>
                </a:r>
                <a:r>
                  <a:rPr lang="en-US" dirty="0" smtClean="0"/>
                  <a:t>): the odds of death when age of diagnosis is 0.</a:t>
                </a:r>
                <a:endParaRPr lang="en-US" baseline="-25000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60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 predicted probability of response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r>
                  <a:rPr lang="en-US" dirty="0" err="1" smtClean="0"/>
                  <a:t>Prob</a:t>
                </a:r>
                <a:r>
                  <a:rPr lang="en-US" dirty="0" smtClean="0"/>
                  <a:t> (Y=1|</a:t>
                </a:r>
                <a:r>
                  <a:rPr lang="en-US" b="1" dirty="0" smtClean="0"/>
                  <a:t>x</a:t>
                </a:r>
                <a:r>
                  <a:rPr lang="en-US" dirty="0" smtClean="0"/>
                  <a:t>) = 1 / 1 + exp(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/>
                  <a:t>0 </a:t>
                </a:r>
                <a:r>
                  <a:rPr lang="en-CA" dirty="0"/>
                  <a:t>+</a:t>
                </a:r>
                <a:r>
                  <a:rPr lang="en-CA" baseline="-25000" dirty="0"/>
                  <a:t> 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  <m:r>
                      <a:rPr lang="en-CA" b="0" i="0" baseline="-25000" smtClean="0">
                        <a:latin typeface="Cambria Math" charset="0"/>
                        <a:sym typeface="Symbol" charset="2"/>
                      </a:rPr>
                      <m:t>1</m:t>
                    </m:r>
                  </m:oMath>
                </a14:m>
                <a:r>
                  <a:rPr lang="en-CA" baseline="-25000" dirty="0"/>
                  <a:t> </a:t>
                </a:r>
                <a:r>
                  <a:rPr lang="en-CA" dirty="0"/>
                  <a:t>*</a:t>
                </a:r>
                <a:r>
                  <a:rPr lang="en-CA" dirty="0" smtClean="0"/>
                  <a:t>x</a:t>
                </a:r>
                <a:r>
                  <a:rPr lang="en-CA" baseline="-25000" dirty="0" smtClean="0"/>
                  <a:t>1</a:t>
                </a:r>
                <a:r>
                  <a:rPr lang="en-CA" dirty="0" smtClean="0"/>
                  <a:t> </a:t>
                </a:r>
                <a:r>
                  <a:rPr lang="en-US" dirty="0" smtClean="0"/>
                  <a:t>+</a:t>
                </a:r>
                <a:r>
                  <a:rPr lang="mr-IN" dirty="0" smtClean="0"/>
                  <a:t>…</a:t>
                </a:r>
                <a:r>
                  <a:rPr lang="en-CA" dirty="0" smtClean="0"/>
                  <a:t>.+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 err="1"/>
                  <a:t>i</a:t>
                </a:r>
                <a:r>
                  <a:rPr lang="en-CA" baseline="-25000" dirty="0"/>
                  <a:t> </a:t>
                </a:r>
                <a:r>
                  <a:rPr lang="en-CA" dirty="0" smtClean="0"/>
                  <a:t>*x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 )</a:t>
                </a:r>
              </a:p>
              <a:p>
                <a:endParaRPr lang="en-CA" dirty="0"/>
              </a:p>
              <a:p>
                <a:r>
                  <a:rPr lang="en-CA" dirty="0" smtClean="0"/>
                  <a:t>This is often what we are really interested in - </a:t>
                </a:r>
                <a:r>
                  <a:rPr lang="en-US" dirty="0" smtClean="0"/>
                  <a:t>the probability that people in our population will experience the event</a:t>
                </a:r>
              </a:p>
              <a:p>
                <a:endParaRPr lang="en-US" dirty="0"/>
              </a:p>
              <a:p>
                <a:r>
                  <a:rPr lang="en-US" dirty="0" smtClean="0"/>
                  <a:t>We can plug in our fitted regression coefficients to estimate the probability of event, given particular levels of our explanatory variables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r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80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Steps to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Clearly state question of interest.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the type of outcome variable.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regression model.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data, clean, missing values, plot, etc.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Ensure categorical variable(s) are coded as desired (if applicable).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the function that you use in R, change default options if needed.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univariate model.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multivariate model (if applicable).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model fit.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Interpret results. </a:t>
            </a:r>
          </a:p>
        </p:txBody>
      </p:sp>
    </p:spTree>
    <p:extLst>
      <p:ext uri="{BB962C8B-B14F-4D97-AF65-F5344CB8AC3E}">
        <p14:creationId xmlns:p14="http://schemas.microsoft.com/office/powerpoint/2010/main" val="87612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Practice? </a:t>
            </a:r>
          </a:p>
          <a:p>
            <a:r>
              <a:rPr lang="en-US" dirty="0" smtClean="0"/>
              <a:t>Cox Proportional Hazards Regression? </a:t>
            </a:r>
          </a:p>
          <a:p>
            <a:r>
              <a:rPr lang="en-US" dirty="0" smtClean="0"/>
              <a:t>Explore more options for fitting models (e.g. centering explanatory variables)?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Cox Proportional Hazards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Time-to-Event Outcome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’Survival’ indicates time spent without outcome of interest. </a:t>
            </a:r>
          </a:p>
          <a:p>
            <a:endParaRPr lang="en-US" dirty="0" smtClean="0"/>
          </a:p>
          <a:p>
            <a:r>
              <a:rPr lang="en-US" dirty="0" smtClean="0"/>
              <a:t>Sample questions: </a:t>
            </a:r>
          </a:p>
          <a:p>
            <a:pPr lvl="1"/>
            <a:r>
              <a:rPr lang="en-US" dirty="0" smtClean="0"/>
              <a:t>Probability that a person will survive 5 years? </a:t>
            </a:r>
          </a:p>
          <a:p>
            <a:pPr lvl="1"/>
            <a:r>
              <a:rPr lang="en-US" dirty="0" smtClean="0"/>
              <a:t>Does a group receiving treatment A have a different survival than a group receiving treatment B? </a:t>
            </a:r>
          </a:p>
          <a:p>
            <a:pPr lvl="1"/>
            <a:r>
              <a:rPr lang="en-US" dirty="0" smtClean="0"/>
              <a:t>How does stress affect one’s changes of survival?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0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regression?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generally, a statistical method that we can use to explore relationships between variables </a:t>
            </a:r>
          </a:p>
          <a:p>
            <a:endParaRPr lang="en-US" dirty="0" smtClean="0"/>
          </a:p>
          <a:p>
            <a:r>
              <a:rPr lang="en-US" dirty="0" smtClean="0"/>
              <a:t>Like all (most) models, regression models can be broadly thought of as a simplified version of reality. 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4024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event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5845" y="1846263"/>
            <a:ext cx="9720635" cy="4022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68815" y="6457890"/>
            <a:ext cx="72231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www.google.ca</a:t>
            </a:r>
            <a:r>
              <a:rPr lang="en-US" sz="1000" dirty="0"/>
              <a:t>/</a:t>
            </a:r>
            <a:r>
              <a:rPr lang="en-US" sz="1000" dirty="0" err="1"/>
              <a:t>url?sa</a:t>
            </a:r>
            <a:r>
              <a:rPr lang="en-US" sz="1000" dirty="0"/>
              <a:t>=</a:t>
            </a:r>
            <a:r>
              <a:rPr lang="en-US" sz="1000" dirty="0" err="1"/>
              <a:t>i&amp;rct</a:t>
            </a:r>
            <a:r>
              <a:rPr lang="en-US" sz="1000" dirty="0"/>
              <a:t>=</a:t>
            </a:r>
            <a:r>
              <a:rPr lang="en-US" sz="1000" dirty="0" err="1"/>
              <a:t>j&amp;q</a:t>
            </a:r>
            <a:r>
              <a:rPr lang="en-US" sz="1000" dirty="0"/>
              <a:t>=&amp;</a:t>
            </a:r>
            <a:r>
              <a:rPr lang="en-US" sz="1000" dirty="0" err="1"/>
              <a:t>esrc</a:t>
            </a:r>
            <a:r>
              <a:rPr lang="en-US" sz="1000" dirty="0"/>
              <a:t>=</a:t>
            </a:r>
            <a:r>
              <a:rPr lang="en-US" sz="1000" dirty="0" err="1"/>
              <a:t>s&amp;source</a:t>
            </a:r>
            <a:r>
              <a:rPr lang="en-US" sz="1000" dirty="0"/>
              <a:t>=</a:t>
            </a:r>
            <a:r>
              <a:rPr lang="en-US" sz="1000" dirty="0" err="1"/>
              <a:t>images&amp;cd</a:t>
            </a:r>
            <a:r>
              <a:rPr lang="en-US" sz="1000" dirty="0"/>
              <a:t>=&amp;cad=</a:t>
            </a:r>
            <a:r>
              <a:rPr lang="en-US" sz="1000" dirty="0" err="1"/>
              <a:t>rja&amp;uact</a:t>
            </a:r>
            <a:r>
              <a:rPr lang="en-US" sz="1000" dirty="0"/>
              <a:t>=8&amp;ved=0ahUKEwjX17D1wfHXAhVDNd8KHYB3C8sQjRwIBw&amp;url=https%3A%2F%2Fk-d-w.org%2Fnode%2F97&amp;psig=AOvVaw1TJrEh9OkMm__5ZUuA5pEm&amp;ust=1512516580965419</a:t>
            </a:r>
          </a:p>
        </p:txBody>
      </p:sp>
    </p:spTree>
    <p:extLst>
      <p:ext uri="{BB962C8B-B14F-4D97-AF65-F5344CB8AC3E}">
        <p14:creationId xmlns:p14="http://schemas.microsoft.com/office/powerpoint/2010/main" val="164534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Survival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Log rank test - null hypothesis is that there is no difference in survival between two or more independent groups</a:t>
            </a:r>
          </a:p>
          <a:p>
            <a:pPr lvl="1"/>
            <a:r>
              <a:rPr lang="en-US" dirty="0" smtClean="0"/>
              <a:t>Compares entire survival experience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148" y="286603"/>
            <a:ext cx="5089333" cy="422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1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Cox Proportional Hazards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Outcome: time-to-event data </a:t>
            </a:r>
          </a:p>
          <a:p>
            <a:pPr lvl="1"/>
            <a:r>
              <a:rPr lang="en-US" dirty="0" smtClean="0"/>
              <a:t>Time until subject has experiences an event (could be anything)</a:t>
            </a:r>
          </a:p>
          <a:p>
            <a:pPr lvl="1"/>
            <a:r>
              <a:rPr lang="en-US" dirty="0" smtClean="0"/>
              <a:t>Ex: Number of years until death in a longitudinal study</a:t>
            </a:r>
          </a:p>
          <a:p>
            <a:pPr lvl="1"/>
            <a:r>
              <a:rPr lang="en-US" dirty="0" smtClean="0"/>
              <a:t>Always positive, often skewed distribution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Can take into account censoring </a:t>
            </a:r>
          </a:p>
          <a:p>
            <a:pPr lvl="1"/>
            <a:r>
              <a:rPr lang="en-US" dirty="0" smtClean="0"/>
              <a:t>E.g. People who drop out of a research study before it is over, people/observations that have not experienced the event by the end of a follow-up period (right censoring) </a:t>
            </a:r>
          </a:p>
          <a:p>
            <a:pPr lvl="1"/>
            <a:r>
              <a:rPr lang="en-US" dirty="0" smtClean="0"/>
              <a:t>In logistic regression, people lost to follow-up do not contribute towards estimates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Can have one or more explanatory variable (categorical or continuous)</a:t>
            </a:r>
          </a:p>
          <a:p>
            <a:pPr lvl="1"/>
            <a:r>
              <a:rPr lang="en-US" dirty="0" smtClean="0"/>
              <a:t>E.g. treatment group, age</a:t>
            </a:r>
          </a:p>
          <a:p>
            <a:pPr lvl="1"/>
            <a:r>
              <a:rPr lang="en-US" dirty="0" smtClean="0"/>
              <a:t>Kaplan-Meier curves and log rank tests are only useful for one categorical explanatory variable.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Cox Proportional Hazards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Used to assess association between survival time of people and one or more explanatory variables .</a:t>
                </a:r>
              </a:p>
              <a:p>
                <a:endParaRPr lang="en-US" dirty="0"/>
              </a:p>
              <a:p>
                <a:r>
                  <a:rPr lang="en-US" dirty="0" smtClean="0"/>
                  <a:t>Fitted regression equation: 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h(t) = h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(t) * </a:t>
                </a:r>
                <a:r>
                  <a:rPr lang="en-US" dirty="0" err="1" smtClean="0"/>
                  <a:t>exp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  <m:r>
                      <a:rPr lang="en-CA" b="0" i="0" baseline="-25000" smtClean="0">
                        <a:latin typeface="Cambria Math" charset="0"/>
                        <a:sym typeface="Symbol" charset="2"/>
                      </a:rPr>
                      <m:t>1</m:t>
                    </m:r>
                  </m:oMath>
                </a14:m>
                <a:r>
                  <a:rPr lang="en-CA" baseline="-25000" dirty="0"/>
                  <a:t> </a:t>
                </a:r>
                <a:r>
                  <a:rPr lang="en-CA" dirty="0"/>
                  <a:t>*</a:t>
                </a:r>
                <a:r>
                  <a:rPr lang="en-CA" dirty="0" smtClean="0"/>
                  <a:t>x</a:t>
                </a:r>
                <a:r>
                  <a:rPr lang="en-CA" baseline="-25000" dirty="0" smtClean="0"/>
                  <a:t>1</a:t>
                </a:r>
                <a:r>
                  <a:rPr lang="en-CA" dirty="0" smtClean="0"/>
                  <a:t> </a:t>
                </a:r>
                <a:r>
                  <a:rPr lang="en-US" dirty="0" smtClean="0"/>
                  <a:t>+</a:t>
                </a:r>
                <a:r>
                  <a:rPr lang="mr-IN" dirty="0" smtClean="0"/>
                  <a:t>…</a:t>
                </a:r>
                <a:r>
                  <a:rPr lang="en-CA" dirty="0" smtClean="0"/>
                  <a:t>.+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</m:oMath>
                </a14:m>
                <a:r>
                  <a:rPr lang="en-CA" baseline="-25000" dirty="0" err="1"/>
                  <a:t>i</a:t>
                </a:r>
                <a:r>
                  <a:rPr lang="en-CA" baseline="-25000" dirty="0"/>
                  <a:t> </a:t>
                </a:r>
                <a:r>
                  <a:rPr lang="en-CA" dirty="0" smtClean="0"/>
                  <a:t>*x</a:t>
                </a:r>
                <a:r>
                  <a:rPr lang="en-CA" baseline="-25000" dirty="0" smtClean="0"/>
                  <a:t>i</a:t>
                </a:r>
                <a:r>
                  <a:rPr lang="en-CA" dirty="0" smtClean="0"/>
                  <a:t> )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t indicates survival time</a:t>
                </a:r>
              </a:p>
              <a:p>
                <a:pPr lvl="1"/>
                <a:r>
                  <a:rPr lang="en-US" dirty="0" smtClean="0"/>
                  <a:t>h(t) is survival function determined by set of explanatory variables. May vary over time. </a:t>
                </a:r>
              </a:p>
              <a:p>
                <a:pPr lvl="1"/>
                <a:r>
                  <a:rPr lang="en-US" dirty="0" smtClean="0"/>
                  <a:t>h(0) is the baseline hazard </a:t>
                </a:r>
                <a:r>
                  <a:rPr lang="mr-IN" dirty="0" smtClean="0"/>
                  <a:t>–</a:t>
                </a:r>
                <a:r>
                  <a:rPr lang="en-US" dirty="0" smtClean="0"/>
                  <a:t> the value of the hazard if all 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= 0.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66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Cox PH Regression Estimates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Hazard Rate = Probability of event given that subject has survived up to a certain time point.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Hazard </a:t>
                </a:r>
                <a:r>
                  <a:rPr lang="en-CA" dirty="0"/>
                  <a:t>=</a:t>
                </a:r>
                <a:r>
                  <a:rPr lang="en-US" dirty="0" smtClean="0"/>
                  <a:t> Expected number of events per one unit time</a:t>
                </a:r>
              </a:p>
              <a:p>
                <a:pPr lvl="1"/>
                <a:r>
                  <a:rPr lang="en-US" dirty="0" smtClean="0"/>
                  <a:t>1/hazard = expected event-free time per person at risk. 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Hazard Ratio = ratio of the total number of observed to expected events in two independent comparison groups. </a:t>
                </a:r>
              </a:p>
              <a:p>
                <a:pPr lvl="1"/>
                <a:r>
                  <a:rPr lang="en-US" dirty="0" smtClean="0"/>
                  <a:t>Like the OR in logistic</a:t>
                </a:r>
              </a:p>
              <a:p>
                <a:pPr lvl="1"/>
                <a:r>
                  <a:rPr lang="en-US" dirty="0" smtClean="0"/>
                  <a:t>exp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CA" i="1">
                            <a:latin typeface="Cambria Math" charset="0"/>
                            <a:sym typeface="Symbol" charset="2"/>
                          </a:rPr>
                          <m:t></m:t>
                        </m:r>
                      </m:e>
                    </m:acc>
                    <m:r>
                      <a:rPr lang="en-CA" b="0" i="0" baseline="-25000" smtClean="0">
                        <a:latin typeface="Cambria Math" charset="0"/>
                        <a:sym typeface="Symbol" charset="2"/>
                      </a:rPr>
                      <m:t>1 </m:t>
                    </m:r>
                  </m:oMath>
                </a14:m>
                <a:r>
                  <a:rPr lang="en-US" dirty="0" smtClean="0"/>
                  <a:t>) = HR</a:t>
                </a:r>
              </a:p>
              <a:p>
                <a:pPr lvl="1"/>
                <a:r>
                  <a:rPr lang="en-US" dirty="0" smtClean="0"/>
                  <a:t>HR = 1 indicates no effect </a:t>
                </a:r>
              </a:p>
              <a:p>
                <a:pPr lvl="1"/>
                <a:r>
                  <a:rPr lang="en-US" dirty="0" smtClean="0"/>
                  <a:t>HR &lt; 1 indicates reduction in Hazard </a:t>
                </a:r>
              </a:p>
              <a:p>
                <a:pPr lvl="1"/>
                <a:r>
                  <a:rPr lang="en-US" dirty="0" smtClean="0"/>
                  <a:t>HR &gt; 1 indicates increase in Hazard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545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for Cox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Censoring is independent to likelihood of developing an event of interest</a:t>
            </a:r>
          </a:p>
          <a:p>
            <a:r>
              <a:rPr lang="en-US" dirty="0" smtClean="0"/>
              <a:t>Proportionality </a:t>
            </a:r>
            <a:r>
              <a:rPr lang="mr-IN" dirty="0" smtClean="0"/>
              <a:t>–</a:t>
            </a:r>
            <a:r>
              <a:rPr lang="en-US" dirty="0" smtClean="0"/>
              <a:t> assume hazards are proportional over time</a:t>
            </a:r>
          </a:p>
          <a:p>
            <a:pPr lvl="1"/>
            <a:r>
              <a:rPr lang="en-US" dirty="0" smtClean="0"/>
              <a:t>Assess using </a:t>
            </a:r>
            <a:r>
              <a:rPr lang="en-US" dirty="0" err="1" smtClean="0"/>
              <a:t>Schoenfeld</a:t>
            </a:r>
            <a:r>
              <a:rPr lang="en-US" dirty="0" smtClean="0"/>
              <a:t> residuals</a:t>
            </a:r>
          </a:p>
          <a:p>
            <a:pPr lvl="1"/>
            <a:r>
              <a:rPr lang="en-US" dirty="0" err="1" smtClean="0"/>
              <a:t>Cox.zph</a:t>
            </a:r>
            <a:r>
              <a:rPr lang="en-US" dirty="0" smtClean="0"/>
              <a:t>() function in ‘survival’ package. </a:t>
            </a:r>
          </a:p>
          <a:p>
            <a:r>
              <a:rPr lang="en-US" dirty="0" smtClean="0"/>
              <a:t>Linearity in relationship between log hazard and covariates</a:t>
            </a:r>
          </a:p>
          <a:p>
            <a:pPr lvl="1"/>
            <a:r>
              <a:rPr lang="en-US" dirty="0" smtClean="0"/>
              <a:t>Assess using Martingale residuals </a:t>
            </a:r>
          </a:p>
          <a:p>
            <a:r>
              <a:rPr lang="en-US" dirty="0" smtClean="0"/>
              <a:t>Avoid influential observations </a:t>
            </a:r>
          </a:p>
          <a:p>
            <a:pPr lvl="1"/>
            <a:r>
              <a:rPr lang="en-US" dirty="0" smtClean="0"/>
              <a:t>Assess using Deviance residuals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1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things to consider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8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Units (meaningful interpretation?)</a:t>
            </a:r>
          </a:p>
          <a:p>
            <a:r>
              <a:rPr lang="en-US" dirty="0" smtClean="0"/>
              <a:t>Centering</a:t>
            </a:r>
          </a:p>
          <a:p>
            <a:r>
              <a:rPr lang="en-US" dirty="0" smtClean="0"/>
              <a:t>Standardization</a:t>
            </a:r>
          </a:p>
          <a:p>
            <a:r>
              <a:rPr lang="en-US" dirty="0" smtClean="0"/>
              <a:t>Polynomial terms </a:t>
            </a:r>
          </a:p>
          <a:p>
            <a:r>
              <a:rPr lang="en-US" dirty="0" smtClean="0"/>
              <a:t>Application of our regression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Standardized Coefficients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coefficients are expressed in the units of the explanatory variable </a:t>
            </a:r>
          </a:p>
          <a:p>
            <a:pPr lvl="1"/>
            <a:r>
              <a:rPr lang="en-US" dirty="0" smtClean="0"/>
              <a:t>The regression coefficient for a variable measured on a scale of 0 to 100 is not directly comparable with that of a variable measured on a scale of 1 to 10</a:t>
            </a:r>
          </a:p>
          <a:p>
            <a:endParaRPr lang="en-US" dirty="0"/>
          </a:p>
          <a:p>
            <a:r>
              <a:rPr lang="en-US" dirty="0" smtClean="0"/>
              <a:t>Standardization allows comparison in terms of SD units </a:t>
            </a:r>
          </a:p>
          <a:p>
            <a:endParaRPr lang="en-US" dirty="0" smtClean="0"/>
          </a:p>
          <a:p>
            <a:r>
              <a:rPr lang="en-US" dirty="0" smtClean="0"/>
              <a:t>A word of caution </a:t>
            </a:r>
          </a:p>
          <a:p>
            <a:pPr lvl="1"/>
            <a:r>
              <a:rPr lang="en-US" dirty="0" smtClean="0"/>
              <a:t>Sometimes standardization hinders interpretation, e.g. age</a:t>
            </a:r>
          </a:p>
          <a:p>
            <a:pPr lvl="1"/>
            <a:r>
              <a:rPr lang="en-US" dirty="0" smtClean="0"/>
              <a:t>We can compare standardized coefficients WITHIN but not BETWEEN studies</a:t>
            </a:r>
          </a:p>
          <a:p>
            <a:pPr lvl="2"/>
            <a:r>
              <a:rPr lang="en-US" dirty="0"/>
              <a:t>Group differences in the variances of y and x make standardized effects different across groups even when the unstandardized effects are the same. 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579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Unless interested in prediction, the intercept is often not super important </a:t>
            </a:r>
          </a:p>
          <a:p>
            <a:pPr lvl="1"/>
            <a:r>
              <a:rPr lang="en-US" dirty="0" smtClean="0"/>
              <a:t>E.g. if x=0 not possible</a:t>
            </a:r>
          </a:p>
          <a:p>
            <a:r>
              <a:rPr lang="en-US" dirty="0" smtClean="0"/>
              <a:t>Can center covariate to make the intercept more meaningful </a:t>
            </a:r>
          </a:p>
          <a:p>
            <a:pPr lvl="1"/>
            <a:r>
              <a:rPr lang="en-US" dirty="0" smtClean="0"/>
              <a:t>Subtract mean from each observed value of explanatory variable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5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Example: For adults living in London, is interest in statistics related to interest in learning 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r>
              <a:rPr lang="en-CA" dirty="0" smtClean="0"/>
              <a:t>We assume that there is some (unknown) ’true’ relationship between interest in statistics and interest in learning R in our population of interest. </a:t>
            </a:r>
          </a:p>
          <a:p>
            <a:endParaRPr lang="en-CA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05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/ Effect Modification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4363" y="2428875"/>
            <a:ext cx="5943600" cy="2857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26370" y="6657945"/>
            <a:ext cx="53656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http://lh4.ggpht.com/-sOH4146CDSc/TluC1FNYuGI/AAAAAAAAA6A/GHCCiieg3QE/ancova-fig-2_thumb%25255B6%25255D.jpg?imgmax=800</a:t>
            </a:r>
          </a:p>
        </p:txBody>
      </p:sp>
    </p:spTree>
    <p:extLst>
      <p:ext uri="{BB962C8B-B14F-4D97-AF65-F5344CB8AC3E}">
        <p14:creationId xmlns:p14="http://schemas.microsoft.com/office/powerpoint/2010/main" val="7127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1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use ‘</a:t>
            </a:r>
            <a:r>
              <a:rPr lang="en-US" b="1" dirty="0" err="1" smtClean="0"/>
              <a:t>birthwt</a:t>
            </a:r>
            <a:r>
              <a:rPr lang="en-US" dirty="0" smtClean="0"/>
              <a:t>’ data from the ‘MASS’ package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1. Is </a:t>
            </a:r>
            <a:r>
              <a:rPr lang="en-US" dirty="0"/>
              <a:t>there an association between the weight of a baby and their mother’s weight during her last menstrual period? </a:t>
            </a:r>
          </a:p>
          <a:p>
            <a:pPr marL="285750" lvl="1" indent="-285750">
              <a:spcBef>
                <a:spcPts val="1200"/>
              </a:spcBef>
              <a:spcAft>
                <a:spcPts val="200"/>
              </a:spcAft>
              <a:buSzPct val="100000"/>
              <a:buFont typeface="Arial" charset="0"/>
              <a:buChar char="•"/>
            </a:pPr>
            <a:r>
              <a:rPr lang="en-US" dirty="0"/>
              <a:t>Hint: start with ??</a:t>
            </a:r>
            <a:r>
              <a:rPr lang="en-US" dirty="0" err="1"/>
              <a:t>birthwt</a:t>
            </a:r>
            <a:r>
              <a:rPr lang="en-US" dirty="0"/>
              <a:t> </a:t>
            </a:r>
          </a:p>
          <a:p>
            <a:endParaRPr lang="en-US" dirty="0" smtClean="0"/>
          </a:p>
          <a:p>
            <a:r>
              <a:rPr lang="en-US" dirty="0" smtClean="0"/>
              <a:t>2. What is the probability of having a baby weighing less than 2.5kg for a mother who is 25 years old, smoked during pregnancy, and has no history of hypertension?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5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 re: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Is interest in statistics related to interest in learning R? </a:t>
            </a:r>
          </a:p>
          <a:p>
            <a:pPr lvl="1"/>
            <a:r>
              <a:rPr lang="en-US" dirty="0" smtClean="0"/>
              <a:t>Regression can be used to explore how our outcome varies as a function of our explanatory variable(s)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54526" y="3745781"/>
            <a:ext cx="2235200" cy="1137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Interest in statistics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12506" y="3745781"/>
            <a:ext cx="2235200" cy="1137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Interest in learning 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31889" y="4261449"/>
            <a:ext cx="1414732" cy="172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6113" y="5308975"/>
            <a:ext cx="2277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Outcome</a:t>
            </a:r>
            <a:r>
              <a:rPr lang="en-US" dirty="0"/>
              <a:t>, dependent variable, Y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43965" y="5303410"/>
            <a:ext cx="2587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Explanatory variable</a:t>
            </a:r>
            <a:r>
              <a:rPr lang="en-US" dirty="0"/>
              <a:t>, covariates, </a:t>
            </a:r>
            <a:r>
              <a:rPr lang="en-US" dirty="0" smtClean="0"/>
              <a:t>predictor, </a:t>
            </a:r>
            <a:r>
              <a:rPr lang="en-US" dirty="0"/>
              <a:t>independent variable, X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45527" y="6541752"/>
            <a:ext cx="814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Not making any causal assumptions here (or at any point during this session)!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3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Example: For adults living in London, is interest in statistics related to interest in learning 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regression to estimate:</a:t>
            </a:r>
          </a:p>
          <a:p>
            <a:pPr lvl="1"/>
            <a:r>
              <a:rPr lang="en-US" dirty="0" smtClean="0"/>
              <a:t>Whether interest and R are associated (statistical significance)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531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Example: For adults living in London, is interest in statistics related to interest in learning 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use regression to estimate:</a:t>
            </a:r>
          </a:p>
          <a:p>
            <a:pPr lvl="1"/>
            <a:r>
              <a:rPr lang="en-US" dirty="0" smtClean="0"/>
              <a:t>Whether interest and R are associated (statistical significance) </a:t>
            </a:r>
          </a:p>
          <a:p>
            <a:pPr lvl="1"/>
            <a:r>
              <a:rPr lang="en-US" dirty="0" smtClean="0"/>
              <a:t>Strength of the relationship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13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14330</TotalTime>
  <Words>3972</Words>
  <Application>Microsoft Macintosh PowerPoint</Application>
  <PresentationFormat>Widescreen</PresentationFormat>
  <Paragraphs>590</Paragraphs>
  <Slides>62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Calibri</vt:lpstr>
      <vt:lpstr>Calibri Light</vt:lpstr>
      <vt:lpstr>Cambria Math</vt:lpstr>
      <vt:lpstr>Mangal</vt:lpstr>
      <vt:lpstr>Symbol</vt:lpstr>
      <vt:lpstr>Arial</vt:lpstr>
      <vt:lpstr>Retrospect</vt:lpstr>
      <vt:lpstr>R-Ladies….  Linear, Logistic, and Cox Regression: When &amp; How to Run in RStudio</vt:lpstr>
      <vt:lpstr>First….a little about you! </vt:lpstr>
      <vt:lpstr>Outline </vt:lpstr>
      <vt:lpstr>What is regression? </vt:lpstr>
      <vt:lpstr>What is regression? </vt:lpstr>
      <vt:lpstr> Example: For adults living in London, is interest in statistics related to interest in learning R? </vt:lpstr>
      <vt:lpstr>Terminology re: Variables</vt:lpstr>
      <vt:lpstr> Example: For adults living in London, is interest in statistics related to interest in learning R? </vt:lpstr>
      <vt:lpstr> Example: For adults living in London, is interest in statistics related to interest in learning R? </vt:lpstr>
      <vt:lpstr> Example: For adults living in London, is interest in statistics related to interest in learning R? </vt:lpstr>
      <vt:lpstr> Example: For adults living in London, is interest in statistics related to interest in learning R? </vt:lpstr>
      <vt:lpstr>What type of regression model to use? </vt:lpstr>
      <vt:lpstr>Simple Linear Regression</vt:lpstr>
      <vt:lpstr>Simple Linear Regression</vt:lpstr>
      <vt:lpstr>Simple Linear Regression</vt:lpstr>
      <vt:lpstr>Example: Is interest in statistics related to interest in learning R among adults living in London? </vt:lpstr>
      <vt:lpstr>Is interest in statistics related to interest in learning R? </vt:lpstr>
      <vt:lpstr>Is interest in statistics related to interest in learning R? </vt:lpstr>
      <vt:lpstr>Why that line? Why not these ones?  </vt:lpstr>
      <vt:lpstr>Ordinary Least Squares Regression</vt:lpstr>
      <vt:lpstr>Simple Linear Regression</vt:lpstr>
      <vt:lpstr>How close is our estimate to the population? </vt:lpstr>
      <vt:lpstr>Assumptions of OLS Regression</vt:lpstr>
      <vt:lpstr>How to fit linear regression in R</vt:lpstr>
      <vt:lpstr>Example! With Cats! </vt:lpstr>
      <vt:lpstr>Cat Example – Simple Linear Regression</vt:lpstr>
      <vt:lpstr>Summary(mod1_slr) – Coefficient estimates</vt:lpstr>
      <vt:lpstr>Summary(mod1_slr) – Model fit</vt:lpstr>
      <vt:lpstr>Multiple Linear Regression</vt:lpstr>
      <vt:lpstr>Multivariable Regression</vt:lpstr>
      <vt:lpstr>Uses of Multiple Regression? </vt:lpstr>
      <vt:lpstr>Why don’t we always add all available variables to our model? </vt:lpstr>
      <vt:lpstr>Ex. of when adding a variable does harm</vt:lpstr>
      <vt:lpstr>Ex. of when adding a variable does harm</vt:lpstr>
      <vt:lpstr>Cat Example - Continued</vt:lpstr>
      <vt:lpstr>Cat Example – Multiple Linear Regression </vt:lpstr>
      <vt:lpstr>Logistic Regression</vt:lpstr>
      <vt:lpstr>Logistic Regression</vt:lpstr>
      <vt:lpstr>The link function</vt:lpstr>
      <vt:lpstr>Generalized Linear Models</vt:lpstr>
      <vt:lpstr>Glm function in ‘stats’ package</vt:lpstr>
      <vt:lpstr>Wait, I’m confused!</vt:lpstr>
      <vt:lpstr>AIDS Survival Example - Logistic Regression</vt:lpstr>
      <vt:lpstr>Convert coefficient estimates to Odds Ratios</vt:lpstr>
      <vt:lpstr>Obtain predicted probability of response</vt:lpstr>
      <vt:lpstr>General Steps to Regression</vt:lpstr>
      <vt:lpstr>Option!</vt:lpstr>
      <vt:lpstr>Cox Proportional Hazards Model</vt:lpstr>
      <vt:lpstr>Survival analysis </vt:lpstr>
      <vt:lpstr>Time to event data</vt:lpstr>
      <vt:lpstr>Survival Curve</vt:lpstr>
      <vt:lpstr>Cox Proportional Hazards Regression</vt:lpstr>
      <vt:lpstr>Cox Proportional Hazards Regression</vt:lpstr>
      <vt:lpstr>Cox PH Regression Estimates</vt:lpstr>
      <vt:lpstr>Assumptions for Cox Regression</vt:lpstr>
      <vt:lpstr>Other things to consider</vt:lpstr>
      <vt:lpstr>Explanatory Variables</vt:lpstr>
      <vt:lpstr>Standardized Coefficients</vt:lpstr>
      <vt:lpstr>Centering </vt:lpstr>
      <vt:lpstr>Interaction / Effect Modification</vt:lpstr>
      <vt:lpstr>Practice</vt:lpstr>
      <vt:lpstr>Practice 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Jacqueline Kathleen Kueper</dc:creator>
  <cp:lastModifiedBy>Jacqueline Kathleen Kueper</cp:lastModifiedBy>
  <cp:revision>176</cp:revision>
  <dcterms:created xsi:type="dcterms:W3CDTF">2017-11-25T14:19:29Z</dcterms:created>
  <dcterms:modified xsi:type="dcterms:W3CDTF">2017-12-06T17:00:45Z</dcterms:modified>
</cp:coreProperties>
</file>